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embeddedFontLst>
    <p:embeddedFont>
      <p:font typeface="Amnesty Trade Gothic 1 Bold" charset="1" panose="020B0803040303020004"/>
      <p:regular r:id="rId16"/>
    </p:embeddedFont>
    <p:embeddedFont>
      <p:font typeface="Amnesty Trade Gothic 1" charset="1" panose="020B0503040303020004"/>
      <p:regular r:id="rId17"/>
    </p:embeddedFont>
    <p:embeddedFont>
      <p:font typeface="Amnesty Trade Gothic 2" charset="1" panose="020B0806040303020004"/>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jpeg" Type="http://schemas.openxmlformats.org/officeDocument/2006/relationships/image"/><Relationship Id="rId11" Target="../media/image10.png" Type="http://schemas.openxmlformats.org/officeDocument/2006/relationships/image"/><Relationship Id="rId12" Target="../media/image11.svg" Type="http://schemas.openxmlformats.org/officeDocument/2006/relationships/image"/><Relationship Id="rId13" Target="../media/image12.jpe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9.svg" Type="http://schemas.openxmlformats.org/officeDocument/2006/relationships/image"/><Relationship Id="rId2" Target="../media/image13.jpeg" Type="http://schemas.openxmlformats.org/officeDocument/2006/relationships/image"/><Relationship Id="rId3" Target="../media/image3.png" Type="http://schemas.openxmlformats.org/officeDocument/2006/relationships/image"/><Relationship Id="rId4" Target="../media/image4.svg" Type="http://schemas.openxmlformats.org/officeDocument/2006/relationships/image"/><Relationship Id="rId5" Target="../media/image14.png" Type="http://schemas.openxmlformats.org/officeDocument/2006/relationships/image"/><Relationship Id="rId6" Target="../media/image15.svg" Type="http://schemas.openxmlformats.org/officeDocument/2006/relationships/image"/><Relationship Id="rId7" Target="../media/image16.png" Type="http://schemas.openxmlformats.org/officeDocument/2006/relationships/image"/><Relationship Id="rId8" Target="../media/image17.svg" Type="http://schemas.openxmlformats.org/officeDocument/2006/relationships/image"/><Relationship Id="rId9" Target="../media/image18.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3.png" Type="http://schemas.openxmlformats.org/officeDocument/2006/relationships/image"/><Relationship Id="rId11" Target="../media/image24.jpeg" Type="http://schemas.openxmlformats.org/officeDocument/2006/relationships/image"/><Relationship Id="rId12" Target="../media/image25.jpeg" Type="http://schemas.openxmlformats.org/officeDocument/2006/relationships/image"/><Relationship Id="rId13" Target="../media/image26.png" Type="http://schemas.openxmlformats.org/officeDocument/2006/relationships/image"/><Relationship Id="rId2" Target="../media/image13.jpeg" Type="http://schemas.openxmlformats.org/officeDocument/2006/relationships/image"/><Relationship Id="rId3" Target="../media/image20.png" Type="http://schemas.openxmlformats.org/officeDocument/2006/relationships/image"/><Relationship Id="rId4" Target="../media/image21.sv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 Id="rId7" Target="../media/image14.png" Type="http://schemas.openxmlformats.org/officeDocument/2006/relationships/image"/><Relationship Id="rId8" Target="../media/image15.svg" Type="http://schemas.openxmlformats.org/officeDocument/2006/relationships/image"/><Relationship Id="rId9" Target="../media/image22.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0.svg" Type="http://schemas.openxmlformats.org/officeDocument/2006/relationships/image"/><Relationship Id="rId11" Target="../media/image31.png" Type="http://schemas.openxmlformats.org/officeDocument/2006/relationships/image"/><Relationship Id="rId12" Target="../media/image32.svg" Type="http://schemas.openxmlformats.org/officeDocument/2006/relationships/image"/><Relationship Id="rId13" Target="../media/image33.png" Type="http://schemas.openxmlformats.org/officeDocument/2006/relationships/image"/><Relationship Id="rId14" Target="../media/image34.svg" Type="http://schemas.openxmlformats.org/officeDocument/2006/relationships/image"/><Relationship Id="rId15" Target="../media/image16.png" Type="http://schemas.openxmlformats.org/officeDocument/2006/relationships/image"/><Relationship Id="rId16" Target="../media/image17.svg" Type="http://schemas.openxmlformats.org/officeDocument/2006/relationships/image"/><Relationship Id="rId17" Target="../media/image35.png" Type="http://schemas.openxmlformats.org/officeDocument/2006/relationships/image"/><Relationship Id="rId18" Target="../media/image36.svg" Type="http://schemas.openxmlformats.org/officeDocument/2006/relationships/image"/><Relationship Id="rId19" Target="../media/image37.png" Type="http://schemas.openxmlformats.org/officeDocument/2006/relationships/image"/><Relationship Id="rId2" Target="../media/image13.jpeg" Type="http://schemas.openxmlformats.org/officeDocument/2006/relationships/image"/><Relationship Id="rId3" Target="../media/image3.png" Type="http://schemas.openxmlformats.org/officeDocument/2006/relationships/image"/><Relationship Id="rId4" Target="../media/image4.svg" Type="http://schemas.openxmlformats.org/officeDocument/2006/relationships/image"/><Relationship Id="rId5" Target="../media/image14.png" Type="http://schemas.openxmlformats.org/officeDocument/2006/relationships/image"/><Relationship Id="rId6" Target="../media/image15.svg" Type="http://schemas.openxmlformats.org/officeDocument/2006/relationships/image"/><Relationship Id="rId7" Target="../media/image27.png" Type="http://schemas.openxmlformats.org/officeDocument/2006/relationships/image"/><Relationship Id="rId8" Target="../media/image28.svg" Type="http://schemas.openxmlformats.org/officeDocument/2006/relationships/image"/><Relationship Id="rId9" Target="../media/image29.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jpeg" Type="http://schemas.openxmlformats.org/officeDocument/2006/relationships/image"/><Relationship Id="rId3" Target="../media/image3.png" Type="http://schemas.openxmlformats.org/officeDocument/2006/relationships/image"/><Relationship Id="rId4" Target="../media/image4.svg" Type="http://schemas.openxmlformats.org/officeDocument/2006/relationships/image"/><Relationship Id="rId5" Target="../media/image14.png" Type="http://schemas.openxmlformats.org/officeDocument/2006/relationships/image"/><Relationship Id="rId6" Target="../media/image15.svg" Type="http://schemas.openxmlformats.org/officeDocument/2006/relationships/image"/><Relationship Id="rId7" Target="../media/image38.png" Type="http://schemas.openxmlformats.org/officeDocument/2006/relationships/image"/><Relationship Id="rId8" Target="../media/image39.svg" Type="http://schemas.openxmlformats.org/officeDocument/2006/relationships/image"/><Relationship Id="rId9" Target="../media/image40.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https://www.youtube.com/watch?v=aqbEaS4Bods" TargetMode="External" Type="http://schemas.openxmlformats.org/officeDocument/2006/relationships/hyperlink"/><Relationship Id="rId2" Target="../media/image13.jpeg" Type="http://schemas.openxmlformats.org/officeDocument/2006/relationships/image"/><Relationship Id="rId3" Target="../media/image3.png" Type="http://schemas.openxmlformats.org/officeDocument/2006/relationships/image"/><Relationship Id="rId4" Target="../media/image4.svg" Type="http://schemas.openxmlformats.org/officeDocument/2006/relationships/image"/><Relationship Id="rId5" Target="../media/image14.png" Type="http://schemas.openxmlformats.org/officeDocument/2006/relationships/image"/><Relationship Id="rId6" Target="../media/image15.svg" Type="http://schemas.openxmlformats.org/officeDocument/2006/relationships/image"/><Relationship Id="rId7" Target="../media/image16.png" Type="http://schemas.openxmlformats.org/officeDocument/2006/relationships/image"/><Relationship Id="rId8" Target="../media/image17.svg" Type="http://schemas.openxmlformats.org/officeDocument/2006/relationships/image"/><Relationship Id="rId9" Target="../media/image41.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jpeg" Type="http://schemas.openxmlformats.org/officeDocument/2006/relationships/image"/><Relationship Id="rId3" Target="../media/image14.png" Type="http://schemas.openxmlformats.org/officeDocument/2006/relationships/image"/><Relationship Id="rId4" Target="../media/image15.svg" Type="http://schemas.openxmlformats.org/officeDocument/2006/relationships/image"/><Relationship Id="rId5" Target="../media/image42.png" Type="http://schemas.openxmlformats.org/officeDocument/2006/relationships/image"/><Relationship Id="rId6" Target="../media/image43.svg" Type="http://schemas.openxmlformats.org/officeDocument/2006/relationships/image"/><Relationship Id="rId7" Target="../media/image44.png" Type="http://schemas.openxmlformats.org/officeDocument/2006/relationships/image"/><Relationship Id="rId8" Target="../media/image45.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9.svg" Type="http://schemas.openxmlformats.org/officeDocument/2006/relationships/image"/><Relationship Id="rId2" Target="../media/image13.jpeg" Type="http://schemas.openxmlformats.org/officeDocument/2006/relationships/image"/><Relationship Id="rId3" Target="../media/image14.png" Type="http://schemas.openxmlformats.org/officeDocument/2006/relationships/image"/><Relationship Id="rId4" Target="../media/image15.svg" Type="http://schemas.openxmlformats.org/officeDocument/2006/relationships/image"/><Relationship Id="rId5" Target="../media/image42.png" Type="http://schemas.openxmlformats.org/officeDocument/2006/relationships/image"/><Relationship Id="rId6" Target="../media/image43.svg" Type="http://schemas.openxmlformats.org/officeDocument/2006/relationships/image"/><Relationship Id="rId7" Target="../media/image46.png" Type="http://schemas.openxmlformats.org/officeDocument/2006/relationships/image"/><Relationship Id="rId8" Target="../media/image47.svg" Type="http://schemas.openxmlformats.org/officeDocument/2006/relationships/image"/><Relationship Id="rId9" Target="../media/image48.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jpeg" Type="http://schemas.openxmlformats.org/officeDocument/2006/relationships/image"/><Relationship Id="rId3" Target="../media/image14.png" Type="http://schemas.openxmlformats.org/officeDocument/2006/relationships/image"/><Relationship Id="rId4" Target="../media/image15.svg" Type="http://schemas.openxmlformats.org/officeDocument/2006/relationships/image"/><Relationship Id="rId5" Target="../media/image50.png" Type="http://schemas.openxmlformats.org/officeDocument/2006/relationships/image"/><Relationship Id="rId6" Target="../media/image51.svg" Type="http://schemas.openxmlformats.org/officeDocument/2006/relationships/image"/><Relationship Id="rId7" Target="../media/image9.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2.png" Type="http://schemas.openxmlformats.org/officeDocument/2006/relationships/image"/><Relationship Id="rId3" Target="../media/image53.png" Type="http://schemas.openxmlformats.org/officeDocument/2006/relationships/image"/><Relationship Id="rId4" Target="../media/image54.sv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 Id="rId7" Target="../media/image55.png" Type="http://schemas.openxmlformats.org/officeDocument/2006/relationships/image"/><Relationship Id="rId8" Target="../media/image56.svg" Type="http://schemas.openxmlformats.org/officeDocument/2006/relationships/image"/><Relationship Id="rId9" Target="../media/image57.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44551" r="0" b="-33226"/>
            </a:stretch>
          </a:blipFill>
        </p:spPr>
      </p:sp>
      <p:sp>
        <p:nvSpPr>
          <p:cNvPr name="Freeform 3" id="3"/>
          <p:cNvSpPr/>
          <p:nvPr/>
        </p:nvSpPr>
        <p:spPr>
          <a:xfrm flipH="false" flipV="false" rot="-603481">
            <a:off x="470968" y="-756220"/>
            <a:ext cx="10876667" cy="10589955"/>
          </a:xfrm>
          <a:custGeom>
            <a:avLst/>
            <a:gdLst/>
            <a:ahLst/>
            <a:cxnLst/>
            <a:rect r="r" b="b" t="t" l="l"/>
            <a:pathLst>
              <a:path h="10589955" w="10876667">
                <a:moveTo>
                  <a:pt x="0" y="0"/>
                </a:moveTo>
                <a:lnTo>
                  <a:pt x="10876667" y="0"/>
                </a:lnTo>
                <a:lnTo>
                  <a:pt x="10876667" y="10589955"/>
                </a:lnTo>
                <a:lnTo>
                  <a:pt x="0" y="10589955"/>
                </a:lnTo>
                <a:lnTo>
                  <a:pt x="0" y="0"/>
                </a:lnTo>
                <a:close/>
              </a:path>
            </a:pathLst>
          </a:custGeom>
          <a:blipFill>
            <a:blip r:embed="rId3"/>
            <a:stretch>
              <a:fillRect l="-3242" t="0" r="-3242" b="-9081"/>
            </a:stretch>
          </a:blipFill>
        </p:spPr>
      </p:sp>
      <p:sp>
        <p:nvSpPr>
          <p:cNvPr name="Freeform 4" id="4"/>
          <p:cNvSpPr/>
          <p:nvPr/>
        </p:nvSpPr>
        <p:spPr>
          <a:xfrm flipH="false" flipV="false" rot="0">
            <a:off x="359145" y="519982"/>
            <a:ext cx="8235322" cy="1976477"/>
          </a:xfrm>
          <a:custGeom>
            <a:avLst/>
            <a:gdLst/>
            <a:ahLst/>
            <a:cxnLst/>
            <a:rect r="r" b="b" t="t" l="l"/>
            <a:pathLst>
              <a:path h="1976477" w="8235322">
                <a:moveTo>
                  <a:pt x="0" y="0"/>
                </a:moveTo>
                <a:lnTo>
                  <a:pt x="8235322" y="0"/>
                </a:lnTo>
                <a:lnTo>
                  <a:pt x="8235322" y="1976477"/>
                </a:lnTo>
                <a:lnTo>
                  <a:pt x="0" y="197647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359145" y="2783109"/>
            <a:ext cx="7315200" cy="1755648"/>
          </a:xfrm>
          <a:custGeom>
            <a:avLst/>
            <a:gdLst/>
            <a:ahLst/>
            <a:cxnLst/>
            <a:rect r="r" b="b" t="t" l="l"/>
            <a:pathLst>
              <a:path h="1755648" w="7315200">
                <a:moveTo>
                  <a:pt x="0" y="0"/>
                </a:moveTo>
                <a:lnTo>
                  <a:pt x="7315200" y="0"/>
                </a:lnTo>
                <a:lnTo>
                  <a:pt x="7315200" y="1755648"/>
                </a:lnTo>
                <a:lnTo>
                  <a:pt x="0" y="175564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569584">
            <a:off x="1536731" y="4870693"/>
            <a:ext cx="3998488" cy="1303806"/>
          </a:xfrm>
          <a:custGeom>
            <a:avLst/>
            <a:gdLst/>
            <a:ahLst/>
            <a:cxnLst/>
            <a:rect r="r" b="b" t="t" l="l"/>
            <a:pathLst>
              <a:path h="1303806" w="3998488">
                <a:moveTo>
                  <a:pt x="0" y="0"/>
                </a:moveTo>
                <a:lnTo>
                  <a:pt x="3998487" y="0"/>
                </a:lnTo>
                <a:lnTo>
                  <a:pt x="3998487" y="1303806"/>
                </a:lnTo>
                <a:lnTo>
                  <a:pt x="0" y="1303806"/>
                </a:lnTo>
                <a:lnTo>
                  <a:pt x="0" y="0"/>
                </a:lnTo>
                <a:close/>
              </a:path>
            </a:pathLst>
          </a:custGeom>
          <a:blipFill>
            <a:blip r:embed="rId6"/>
            <a:stretch>
              <a:fillRect l="0" t="0" r="-121616" b="-107293"/>
            </a:stretch>
          </a:blipFill>
        </p:spPr>
      </p:sp>
      <p:sp>
        <p:nvSpPr>
          <p:cNvPr name="TextBox 7" id="7"/>
          <p:cNvSpPr txBox="true"/>
          <p:nvPr/>
        </p:nvSpPr>
        <p:spPr>
          <a:xfrm rot="0">
            <a:off x="-1047512" y="701675"/>
            <a:ext cx="11048636" cy="1451166"/>
          </a:xfrm>
          <a:prstGeom prst="rect">
            <a:avLst/>
          </a:prstGeom>
        </p:spPr>
        <p:txBody>
          <a:bodyPr anchor="t" rtlCol="false" tIns="0" lIns="0" bIns="0" rIns="0">
            <a:spAutoFit/>
          </a:bodyPr>
          <a:lstStyle/>
          <a:p>
            <a:pPr algn="ctr">
              <a:lnSpc>
                <a:spcPts val="11889"/>
              </a:lnSpc>
              <a:spcBef>
                <a:spcPct val="0"/>
              </a:spcBef>
            </a:pPr>
            <a:r>
              <a:rPr lang="en-US" b="true" sz="8492">
                <a:solidFill>
                  <a:srgbClr val="FFFFFF"/>
                </a:solidFill>
                <a:latin typeface="Amnesty Trade Gothic 1 Bold"/>
                <a:ea typeface="Amnesty Trade Gothic 1 Bold"/>
                <a:cs typeface="Amnesty Trade Gothic 1 Bold"/>
                <a:sym typeface="Amnesty Trade Gothic 1 Bold"/>
              </a:rPr>
              <a:t>PIŠEM ZA </a:t>
            </a:r>
          </a:p>
        </p:txBody>
      </p:sp>
      <p:sp>
        <p:nvSpPr>
          <p:cNvPr name="TextBox 8" id="8"/>
          <p:cNvSpPr txBox="true"/>
          <p:nvPr/>
        </p:nvSpPr>
        <p:spPr>
          <a:xfrm rot="0">
            <a:off x="-1047512" y="2854388"/>
            <a:ext cx="11048636" cy="1451166"/>
          </a:xfrm>
          <a:prstGeom prst="rect">
            <a:avLst/>
          </a:prstGeom>
        </p:spPr>
        <p:txBody>
          <a:bodyPr anchor="t" rtlCol="false" tIns="0" lIns="0" bIns="0" rIns="0">
            <a:spAutoFit/>
          </a:bodyPr>
          <a:lstStyle/>
          <a:p>
            <a:pPr algn="ctr">
              <a:lnSpc>
                <a:spcPts val="11889"/>
              </a:lnSpc>
              <a:spcBef>
                <a:spcPct val="0"/>
              </a:spcBef>
            </a:pPr>
            <a:r>
              <a:rPr lang="en-US" b="true" sz="8492">
                <a:solidFill>
                  <a:srgbClr val="FFFFFF"/>
                </a:solidFill>
                <a:latin typeface="Amnesty Trade Gothic 1 Bold"/>
                <a:ea typeface="Amnesty Trade Gothic 1 Bold"/>
                <a:cs typeface="Amnesty Trade Gothic 1 Bold"/>
                <a:sym typeface="Amnesty Trade Gothic 1 Bold"/>
              </a:rPr>
              <a:t>PRAVICE</a:t>
            </a:r>
          </a:p>
        </p:txBody>
      </p:sp>
      <p:sp>
        <p:nvSpPr>
          <p:cNvPr name="Freeform 9" id="9"/>
          <p:cNvSpPr/>
          <p:nvPr/>
        </p:nvSpPr>
        <p:spPr>
          <a:xfrm flipH="false" flipV="false" rot="0">
            <a:off x="9144000" y="449290"/>
            <a:ext cx="8545740" cy="1196404"/>
          </a:xfrm>
          <a:custGeom>
            <a:avLst/>
            <a:gdLst/>
            <a:ahLst/>
            <a:cxnLst/>
            <a:rect r="r" b="b" t="t" l="l"/>
            <a:pathLst>
              <a:path h="1196404" w="8545740">
                <a:moveTo>
                  <a:pt x="0" y="0"/>
                </a:moveTo>
                <a:lnTo>
                  <a:pt x="8545740" y="0"/>
                </a:lnTo>
                <a:lnTo>
                  <a:pt x="8545740" y="1196404"/>
                </a:lnTo>
                <a:lnTo>
                  <a:pt x="0" y="119640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10" id="10"/>
          <p:cNvGrpSpPr/>
          <p:nvPr/>
        </p:nvGrpSpPr>
        <p:grpSpPr>
          <a:xfrm rot="-84677">
            <a:off x="8844336" y="-455806"/>
            <a:ext cx="8405466" cy="8445629"/>
            <a:chOff x="0" y="0"/>
            <a:chExt cx="36690046" cy="36865357"/>
          </a:xfrm>
        </p:grpSpPr>
        <p:sp>
          <p:nvSpPr>
            <p:cNvPr name="Freeform 11" id="11"/>
            <p:cNvSpPr/>
            <p:nvPr/>
          </p:nvSpPr>
          <p:spPr>
            <a:xfrm flipH="false" flipV="false" rot="-537359">
              <a:off x="-2645860" y="-2631149"/>
              <a:ext cx="41981765" cy="42127605"/>
            </a:xfrm>
            <a:custGeom>
              <a:avLst/>
              <a:gdLst/>
              <a:ahLst/>
              <a:cxnLst/>
              <a:rect r="r" b="b" t="t" l="l"/>
              <a:pathLst>
                <a:path h="42127605" w="41981765">
                  <a:moveTo>
                    <a:pt x="5739037" y="0"/>
                  </a:moveTo>
                  <a:lnTo>
                    <a:pt x="41981765" y="5711753"/>
                  </a:lnTo>
                  <a:lnTo>
                    <a:pt x="36242728" y="42127605"/>
                  </a:lnTo>
                  <a:lnTo>
                    <a:pt x="0" y="36415852"/>
                  </a:lnTo>
                  <a:lnTo>
                    <a:pt x="5739037" y="0"/>
                  </a:lnTo>
                  <a:close/>
                </a:path>
              </a:pathLst>
            </a:custGeom>
            <a:blipFill>
              <a:blip r:embed="rId9"/>
              <a:stretch>
                <a:fillRect l="0" t="-11079" r="-7812" b="-49728"/>
              </a:stretch>
            </a:blipFill>
          </p:spPr>
        </p:sp>
      </p:grpSp>
      <p:sp>
        <p:nvSpPr>
          <p:cNvPr name="Freeform 12" id="12"/>
          <p:cNvSpPr/>
          <p:nvPr/>
        </p:nvSpPr>
        <p:spPr>
          <a:xfrm flipH="false" flipV="false" rot="0">
            <a:off x="16138157" y="8240247"/>
            <a:ext cx="1467181" cy="1986584"/>
          </a:xfrm>
          <a:custGeom>
            <a:avLst/>
            <a:gdLst/>
            <a:ahLst/>
            <a:cxnLst/>
            <a:rect r="r" b="b" t="t" l="l"/>
            <a:pathLst>
              <a:path h="1986584" w="1467181">
                <a:moveTo>
                  <a:pt x="0" y="0"/>
                </a:moveTo>
                <a:lnTo>
                  <a:pt x="1467181" y="0"/>
                </a:lnTo>
                <a:lnTo>
                  <a:pt x="1467181" y="1986584"/>
                </a:lnTo>
                <a:lnTo>
                  <a:pt x="0" y="1986584"/>
                </a:lnTo>
                <a:lnTo>
                  <a:pt x="0" y="0"/>
                </a:lnTo>
                <a:close/>
              </a:path>
            </a:pathLst>
          </a:custGeom>
          <a:blipFill>
            <a:blip r:embed="rId10"/>
            <a:stretch>
              <a:fillRect l="0" t="0" r="0" b="0"/>
            </a:stretch>
          </a:blipFill>
        </p:spPr>
      </p:sp>
      <p:sp>
        <p:nvSpPr>
          <p:cNvPr name="Freeform 13" id="13"/>
          <p:cNvSpPr/>
          <p:nvPr/>
        </p:nvSpPr>
        <p:spPr>
          <a:xfrm flipH="false" flipV="false" rot="-5723134">
            <a:off x="5200576" y="3796659"/>
            <a:ext cx="8784248" cy="1229795"/>
          </a:xfrm>
          <a:custGeom>
            <a:avLst/>
            <a:gdLst/>
            <a:ahLst/>
            <a:cxnLst/>
            <a:rect r="r" b="b" t="t" l="l"/>
            <a:pathLst>
              <a:path h="1229795" w="8784248">
                <a:moveTo>
                  <a:pt x="0" y="0"/>
                </a:moveTo>
                <a:lnTo>
                  <a:pt x="8784248" y="0"/>
                </a:lnTo>
                <a:lnTo>
                  <a:pt x="8784248" y="1229794"/>
                </a:lnTo>
                <a:lnTo>
                  <a:pt x="0" y="122979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4" id="14"/>
          <p:cNvSpPr txBox="true"/>
          <p:nvPr/>
        </p:nvSpPr>
        <p:spPr>
          <a:xfrm rot="-495022">
            <a:off x="-1999962" y="4716888"/>
            <a:ext cx="11048636" cy="1451166"/>
          </a:xfrm>
          <a:prstGeom prst="rect">
            <a:avLst/>
          </a:prstGeom>
        </p:spPr>
        <p:txBody>
          <a:bodyPr anchor="t" rtlCol="false" tIns="0" lIns="0" bIns="0" rIns="0">
            <a:spAutoFit/>
          </a:bodyPr>
          <a:lstStyle/>
          <a:p>
            <a:pPr algn="ctr">
              <a:lnSpc>
                <a:spcPts val="11889"/>
              </a:lnSpc>
              <a:spcBef>
                <a:spcPct val="0"/>
              </a:spcBef>
            </a:pPr>
            <a:r>
              <a:rPr lang="en-US" b="true" sz="8492">
                <a:solidFill>
                  <a:srgbClr val="000000"/>
                </a:solidFill>
                <a:latin typeface="Amnesty Trade Gothic 1 Bold"/>
                <a:ea typeface="Amnesty Trade Gothic 1 Bold"/>
                <a:cs typeface="Amnesty Trade Gothic 1 Bold"/>
                <a:sym typeface="Amnesty Trade Gothic 1 Bold"/>
              </a:rPr>
              <a:t>2026</a:t>
            </a:r>
          </a:p>
        </p:txBody>
      </p:sp>
      <p:sp>
        <p:nvSpPr>
          <p:cNvPr name="TextBox 15" id="15"/>
          <p:cNvSpPr txBox="true"/>
          <p:nvPr/>
        </p:nvSpPr>
        <p:spPr>
          <a:xfrm rot="0">
            <a:off x="-1170351" y="6315636"/>
            <a:ext cx="10582810" cy="1451166"/>
          </a:xfrm>
          <a:prstGeom prst="rect">
            <a:avLst/>
          </a:prstGeom>
        </p:spPr>
        <p:txBody>
          <a:bodyPr anchor="t" rtlCol="false" tIns="0" lIns="0" bIns="0" rIns="0">
            <a:spAutoFit/>
          </a:bodyPr>
          <a:lstStyle/>
          <a:p>
            <a:pPr algn="ctr">
              <a:lnSpc>
                <a:spcPts val="11889"/>
              </a:lnSpc>
              <a:spcBef>
                <a:spcPct val="0"/>
              </a:spcBef>
            </a:pPr>
            <a:r>
              <a:rPr lang="en-US" b="true" sz="8492">
                <a:solidFill>
                  <a:srgbClr val="000000"/>
                </a:solidFill>
                <a:latin typeface="Amnesty Trade Gothic 1 Bold"/>
                <a:ea typeface="Amnesty Trade Gothic 1 Bold"/>
                <a:cs typeface="Amnesty Trade Gothic 1 Bold"/>
                <a:sym typeface="Amnesty Trade Gothic 1 Bold"/>
              </a:rPr>
              <a:t>DARIA EGEREVA</a:t>
            </a:r>
          </a:p>
        </p:txBody>
      </p:sp>
      <p:sp>
        <p:nvSpPr>
          <p:cNvPr name="Freeform 16" id="16"/>
          <p:cNvSpPr/>
          <p:nvPr/>
        </p:nvSpPr>
        <p:spPr>
          <a:xfrm flipH="false" flipV="false" rot="-10800000">
            <a:off x="8568283" y="7477154"/>
            <a:ext cx="8784248" cy="1229795"/>
          </a:xfrm>
          <a:custGeom>
            <a:avLst/>
            <a:gdLst/>
            <a:ahLst/>
            <a:cxnLst/>
            <a:rect r="r" b="b" t="t" l="l"/>
            <a:pathLst>
              <a:path h="1229795" w="8784248">
                <a:moveTo>
                  <a:pt x="0" y="0"/>
                </a:moveTo>
                <a:lnTo>
                  <a:pt x="8784249" y="0"/>
                </a:lnTo>
                <a:lnTo>
                  <a:pt x="8784249" y="1229795"/>
                </a:lnTo>
                <a:lnTo>
                  <a:pt x="0" y="122979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7" id="17"/>
          <p:cNvSpPr/>
          <p:nvPr/>
        </p:nvSpPr>
        <p:spPr>
          <a:xfrm flipH="false" flipV="false" rot="5400000">
            <a:off x="13094521" y="4226517"/>
            <a:ext cx="8784248" cy="1229795"/>
          </a:xfrm>
          <a:custGeom>
            <a:avLst/>
            <a:gdLst/>
            <a:ahLst/>
            <a:cxnLst/>
            <a:rect r="r" b="b" t="t" l="l"/>
            <a:pathLst>
              <a:path h="1229795" w="8784248">
                <a:moveTo>
                  <a:pt x="0" y="0"/>
                </a:moveTo>
                <a:lnTo>
                  <a:pt x="8784248" y="0"/>
                </a:lnTo>
                <a:lnTo>
                  <a:pt x="8784248" y="1229795"/>
                </a:lnTo>
                <a:lnTo>
                  <a:pt x="0" y="122979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8" id="18"/>
          <p:cNvSpPr/>
          <p:nvPr/>
        </p:nvSpPr>
        <p:spPr>
          <a:xfrm flipH="false" flipV="false" rot="0">
            <a:off x="359145" y="7794069"/>
            <a:ext cx="669555" cy="949724"/>
          </a:xfrm>
          <a:custGeom>
            <a:avLst/>
            <a:gdLst/>
            <a:ahLst/>
            <a:cxnLst/>
            <a:rect r="r" b="b" t="t" l="l"/>
            <a:pathLst>
              <a:path h="949724" w="669555">
                <a:moveTo>
                  <a:pt x="0" y="0"/>
                </a:moveTo>
                <a:lnTo>
                  <a:pt x="669555" y="0"/>
                </a:lnTo>
                <a:lnTo>
                  <a:pt x="669555" y="949724"/>
                </a:lnTo>
                <a:lnTo>
                  <a:pt x="0" y="949724"/>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19" id="19"/>
          <p:cNvSpPr txBox="true"/>
          <p:nvPr/>
        </p:nvSpPr>
        <p:spPr>
          <a:xfrm rot="0">
            <a:off x="-2908465" y="7802432"/>
            <a:ext cx="10582810" cy="837749"/>
          </a:xfrm>
          <a:prstGeom prst="rect">
            <a:avLst/>
          </a:prstGeom>
        </p:spPr>
        <p:txBody>
          <a:bodyPr anchor="t" rtlCol="false" tIns="0" lIns="0" bIns="0" rIns="0">
            <a:spAutoFit/>
          </a:bodyPr>
          <a:lstStyle/>
          <a:p>
            <a:pPr algn="ctr">
              <a:lnSpc>
                <a:spcPts val="6849"/>
              </a:lnSpc>
              <a:spcBef>
                <a:spcPct val="0"/>
              </a:spcBef>
            </a:pPr>
            <a:r>
              <a:rPr lang="en-US" b="true" sz="4892">
                <a:solidFill>
                  <a:srgbClr val="000000"/>
                </a:solidFill>
                <a:latin typeface="Amnesty Trade Gothic 1 Bold"/>
                <a:ea typeface="Amnesty Trade Gothic 1 Bold"/>
                <a:cs typeface="Amnesty Trade Gothic 1 Bold"/>
                <a:sym typeface="Amnesty Trade Gothic 1 Bold"/>
              </a:rPr>
              <a:t>RUSIJA</a:t>
            </a:r>
          </a:p>
        </p:txBody>
      </p:sp>
      <p:sp>
        <p:nvSpPr>
          <p:cNvPr name="Freeform 20" id="20"/>
          <p:cNvSpPr/>
          <p:nvPr/>
        </p:nvSpPr>
        <p:spPr>
          <a:xfrm flipH="false" flipV="false" rot="0">
            <a:off x="8938084" y="8268931"/>
            <a:ext cx="4478786" cy="2472757"/>
          </a:xfrm>
          <a:custGeom>
            <a:avLst/>
            <a:gdLst/>
            <a:ahLst/>
            <a:cxnLst/>
            <a:rect r="r" b="b" t="t" l="l"/>
            <a:pathLst>
              <a:path h="2472757" w="4478786">
                <a:moveTo>
                  <a:pt x="0" y="0"/>
                </a:moveTo>
                <a:lnTo>
                  <a:pt x="4478786" y="0"/>
                </a:lnTo>
                <a:lnTo>
                  <a:pt x="4478786" y="2472757"/>
                </a:lnTo>
                <a:lnTo>
                  <a:pt x="0" y="2472757"/>
                </a:lnTo>
                <a:lnTo>
                  <a:pt x="0" y="0"/>
                </a:lnTo>
                <a:close/>
              </a:path>
            </a:pathLst>
          </a:custGeom>
          <a:blipFill>
            <a:blip r:embed="rId13"/>
            <a:stretch>
              <a:fillRect l="0" t="-41664" r="0" b="-3946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6341" r="0" b="-41435"/>
            </a:stretch>
          </a:blipFill>
        </p:spPr>
      </p:sp>
      <p:sp>
        <p:nvSpPr>
          <p:cNvPr name="Freeform 3" id="3"/>
          <p:cNvSpPr/>
          <p:nvPr/>
        </p:nvSpPr>
        <p:spPr>
          <a:xfrm flipH="false" flipV="false" rot="0">
            <a:off x="1028700" y="-735927"/>
            <a:ext cx="10267651" cy="2464236"/>
          </a:xfrm>
          <a:custGeom>
            <a:avLst/>
            <a:gdLst/>
            <a:ahLst/>
            <a:cxnLst/>
            <a:rect r="r" b="b" t="t" l="l"/>
            <a:pathLst>
              <a:path h="2464236" w="10267651">
                <a:moveTo>
                  <a:pt x="0" y="0"/>
                </a:moveTo>
                <a:lnTo>
                  <a:pt x="10267651" y="0"/>
                </a:lnTo>
                <a:lnTo>
                  <a:pt x="10267651" y="2464236"/>
                </a:lnTo>
                <a:lnTo>
                  <a:pt x="0" y="246423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0">
            <a:off x="759745" y="259"/>
            <a:ext cx="10425014" cy="1368846"/>
          </a:xfrm>
          <a:prstGeom prst="rect">
            <a:avLst/>
          </a:prstGeom>
        </p:spPr>
        <p:txBody>
          <a:bodyPr anchor="t" rtlCol="false" tIns="0" lIns="0" bIns="0" rIns="0">
            <a:spAutoFit/>
          </a:bodyPr>
          <a:lstStyle/>
          <a:p>
            <a:pPr algn="ctr">
              <a:lnSpc>
                <a:spcPts val="11218"/>
              </a:lnSpc>
              <a:spcBef>
                <a:spcPct val="0"/>
              </a:spcBef>
            </a:pPr>
            <a:r>
              <a:rPr lang="en-US" b="true" sz="8013">
                <a:solidFill>
                  <a:srgbClr val="FFFFFF"/>
                </a:solidFill>
                <a:latin typeface="Amnesty Trade Gothic 1 Bold"/>
                <a:ea typeface="Amnesty Trade Gothic 1 Bold"/>
                <a:cs typeface="Amnesty Trade Gothic 1 Bold"/>
                <a:sym typeface="Amnesty Trade Gothic 1 Bold"/>
              </a:rPr>
              <a:t>PIŠEM ZA PRAVICE</a:t>
            </a:r>
          </a:p>
        </p:txBody>
      </p:sp>
      <p:sp>
        <p:nvSpPr>
          <p:cNvPr name="Freeform 5" id="5"/>
          <p:cNvSpPr/>
          <p:nvPr/>
        </p:nvSpPr>
        <p:spPr>
          <a:xfrm flipH="false" flipV="false" rot="0">
            <a:off x="5547868" y="1282120"/>
            <a:ext cx="6374136" cy="892379"/>
          </a:xfrm>
          <a:custGeom>
            <a:avLst/>
            <a:gdLst/>
            <a:ahLst/>
            <a:cxnLst/>
            <a:rect r="r" b="b" t="t" l="l"/>
            <a:pathLst>
              <a:path h="892379" w="6374136">
                <a:moveTo>
                  <a:pt x="0" y="0"/>
                </a:moveTo>
                <a:lnTo>
                  <a:pt x="6374136" y="0"/>
                </a:lnTo>
                <a:lnTo>
                  <a:pt x="6374136" y="892379"/>
                </a:lnTo>
                <a:lnTo>
                  <a:pt x="0" y="89237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14162303" y="2616895"/>
            <a:ext cx="8152043" cy="8193008"/>
          </a:xfrm>
          <a:custGeom>
            <a:avLst/>
            <a:gdLst/>
            <a:ahLst/>
            <a:cxnLst/>
            <a:rect r="r" b="b" t="t" l="l"/>
            <a:pathLst>
              <a:path h="8193008" w="8152043">
                <a:moveTo>
                  <a:pt x="0" y="0"/>
                </a:moveTo>
                <a:lnTo>
                  <a:pt x="8152043" y="0"/>
                </a:lnTo>
                <a:lnTo>
                  <a:pt x="8152043" y="8193008"/>
                </a:lnTo>
                <a:lnTo>
                  <a:pt x="0" y="8193008"/>
                </a:lnTo>
                <a:lnTo>
                  <a:pt x="0" y="0"/>
                </a:lnTo>
                <a:close/>
              </a:path>
            </a:pathLst>
          </a:custGeom>
          <a:blipFill>
            <a:blip r:embed="rId7">
              <a:alphaModFix amt="55000"/>
              <a:extLst>
                <a:ext uri="{96DAC541-7B7A-43D3-8B79-37D633B846F1}">
                  <asvg:svgBlip xmlns:asvg="http://schemas.microsoft.com/office/drawing/2016/SVG/main" r:embed="rId8"/>
                </a:ext>
              </a:extLst>
            </a:blip>
            <a:stretch>
              <a:fillRect l="0" t="0" r="0" b="0"/>
            </a:stretch>
          </a:blipFill>
        </p:spPr>
      </p:sp>
      <p:sp>
        <p:nvSpPr>
          <p:cNvPr name="TextBox 7" id="7"/>
          <p:cNvSpPr txBox="true"/>
          <p:nvPr/>
        </p:nvSpPr>
        <p:spPr>
          <a:xfrm rot="0">
            <a:off x="580922" y="2893164"/>
            <a:ext cx="16678378" cy="6673105"/>
          </a:xfrm>
          <a:prstGeom prst="rect">
            <a:avLst/>
          </a:prstGeom>
        </p:spPr>
        <p:txBody>
          <a:bodyPr anchor="t" rtlCol="false" tIns="0" lIns="0" bIns="0" rIns="0">
            <a:spAutoFit/>
          </a:bodyPr>
          <a:lstStyle/>
          <a:p>
            <a:pPr algn="l" marL="794417" indent="-397209" lvl="1">
              <a:lnSpc>
                <a:spcPts val="5997"/>
              </a:lnSpc>
              <a:buFont typeface="Arial"/>
              <a:buChar char="•"/>
            </a:pPr>
            <a:r>
              <a:rPr lang="en-US" sz="3679">
                <a:solidFill>
                  <a:srgbClr val="000000"/>
                </a:solidFill>
                <a:latin typeface="Amnesty Trade Gothic 1"/>
                <a:ea typeface="Amnesty Trade Gothic 1"/>
                <a:cs typeface="Amnesty Trade Gothic 1"/>
                <a:sym typeface="Amnesty Trade Gothic 1"/>
              </a:rPr>
              <a:t>Začetek: </a:t>
            </a:r>
            <a:r>
              <a:rPr lang="en-US" b="true" sz="3679">
                <a:solidFill>
                  <a:srgbClr val="000000"/>
                </a:solidFill>
                <a:latin typeface="Amnesty Trade Gothic 1 Bold"/>
                <a:ea typeface="Amnesty Trade Gothic 1 Bold"/>
                <a:cs typeface="Amnesty Trade Gothic 1 Bold"/>
                <a:sym typeface="Amnesty Trade Gothic 1 Bold"/>
              </a:rPr>
              <a:t>10. december 2001 na Poljskem</a:t>
            </a:r>
            <a:r>
              <a:rPr lang="en-US" sz="3679">
                <a:solidFill>
                  <a:srgbClr val="000000"/>
                </a:solidFill>
                <a:latin typeface="Amnesty Trade Gothic 1"/>
                <a:ea typeface="Amnesty Trade Gothic 1"/>
                <a:cs typeface="Amnesty Trade Gothic 1"/>
                <a:sym typeface="Amnesty Trade Gothic 1"/>
              </a:rPr>
              <a:t> – skupina aktivistov organizira 24-urni maraton pisanja apelov.</a:t>
            </a:r>
          </a:p>
          <a:p>
            <a:pPr algn="l" marL="794417" indent="-397209" lvl="1">
              <a:lnSpc>
                <a:spcPts val="5997"/>
              </a:lnSpc>
              <a:buFont typeface="Arial"/>
              <a:buChar char="•"/>
            </a:pPr>
            <a:r>
              <a:rPr lang="en-US" sz="3679">
                <a:solidFill>
                  <a:srgbClr val="000000"/>
                </a:solidFill>
                <a:latin typeface="Amnesty Trade Gothic 1"/>
                <a:ea typeface="Amnesty Trade Gothic 1"/>
                <a:cs typeface="Amnesty Trade Gothic 1"/>
                <a:sym typeface="Amnesty Trade Gothic 1"/>
              </a:rPr>
              <a:t>Danes </a:t>
            </a:r>
            <a:r>
              <a:rPr lang="en-US" b="true" sz="3679">
                <a:solidFill>
                  <a:srgbClr val="000000"/>
                </a:solidFill>
                <a:latin typeface="Amnesty Trade Gothic 1 Bold"/>
                <a:ea typeface="Amnesty Trade Gothic 1 Bold"/>
                <a:cs typeface="Amnesty Trade Gothic 1 Bold"/>
                <a:sym typeface="Amnesty Trade Gothic 1 Bold"/>
              </a:rPr>
              <a:t>največji dogodek za človekove pravice na svetu.</a:t>
            </a:r>
          </a:p>
          <a:p>
            <a:pPr algn="l" marL="794417" indent="-397209" lvl="1">
              <a:lnSpc>
                <a:spcPts val="5997"/>
              </a:lnSpc>
              <a:buFont typeface="Arial"/>
              <a:buChar char="•"/>
            </a:pPr>
            <a:r>
              <a:rPr lang="en-US" sz="3679">
                <a:solidFill>
                  <a:srgbClr val="000000"/>
                </a:solidFill>
                <a:latin typeface="Amnesty Trade Gothic 1"/>
                <a:ea typeface="Amnesty Trade Gothic 1"/>
                <a:cs typeface="Amnesty Trade Gothic 1"/>
                <a:sym typeface="Amnesty Trade Gothic 1"/>
              </a:rPr>
              <a:t>Milijoni ljudi po svetu pišejo pisma, podpisujejo peticije in izražajo podporo.</a:t>
            </a:r>
          </a:p>
          <a:p>
            <a:pPr algn="l" marL="794417" indent="-397209" lvl="1">
              <a:lnSpc>
                <a:spcPts val="5997"/>
              </a:lnSpc>
              <a:buFont typeface="Arial"/>
              <a:buChar char="•"/>
            </a:pPr>
            <a:r>
              <a:rPr lang="en-US" sz="3679">
                <a:solidFill>
                  <a:srgbClr val="000000"/>
                </a:solidFill>
                <a:latin typeface="Amnesty Trade Gothic 1"/>
                <a:ea typeface="Amnesty Trade Gothic 1"/>
                <a:cs typeface="Amnesty Trade Gothic 1"/>
                <a:sym typeface="Amnesty Trade Gothic 1"/>
              </a:rPr>
              <a:t>Skupne akcije so pomagale pri </a:t>
            </a:r>
            <a:r>
              <a:rPr lang="en-US" b="true" sz="3679">
                <a:solidFill>
                  <a:srgbClr val="000000"/>
                </a:solidFill>
                <a:latin typeface="Amnesty Trade Gothic 1 Bold"/>
                <a:ea typeface="Amnesty Trade Gothic 1 Bold"/>
                <a:cs typeface="Amnesty Trade Gothic 1 Bold"/>
                <a:sym typeface="Amnesty Trade Gothic 1 Bold"/>
              </a:rPr>
              <a:t>osvoboditvi zapornikov vesti, združevanju družin in spreminjanju nepravičnih zakonov.</a:t>
            </a:r>
          </a:p>
          <a:p>
            <a:pPr algn="l" marL="794417" indent="-397209" lvl="1">
              <a:lnSpc>
                <a:spcPts val="5997"/>
              </a:lnSpc>
              <a:buFont typeface="Arial"/>
              <a:buChar char="•"/>
            </a:pPr>
            <a:r>
              <a:rPr lang="en-US" sz="3679">
                <a:solidFill>
                  <a:srgbClr val="000000"/>
                </a:solidFill>
                <a:latin typeface="Amnesty Trade Gothic 1"/>
                <a:ea typeface="Amnesty Trade Gothic 1"/>
                <a:cs typeface="Amnesty Trade Gothic 1"/>
                <a:sym typeface="Amnesty Trade Gothic 1"/>
              </a:rPr>
              <a:t>Pišem za pravice 2025: skoraj </a:t>
            </a:r>
            <a:r>
              <a:rPr lang="en-US" b="true" sz="3679">
                <a:solidFill>
                  <a:srgbClr val="000000"/>
                </a:solidFill>
                <a:latin typeface="Amnesty Trade Gothic 1 Bold"/>
                <a:ea typeface="Amnesty Trade Gothic 1 Bold"/>
                <a:cs typeface="Amnesty Trade Gothic 1 Bold"/>
                <a:sym typeface="Amnesty Trade Gothic 1 Bold"/>
              </a:rPr>
              <a:t>4 milijone dejanj solidarnosti</a:t>
            </a:r>
            <a:r>
              <a:rPr lang="en-US" sz="3679">
                <a:solidFill>
                  <a:srgbClr val="000000"/>
                </a:solidFill>
                <a:latin typeface="Amnesty Trade Gothic 1"/>
                <a:ea typeface="Amnesty Trade Gothic 1"/>
                <a:cs typeface="Amnesty Trade Gothic 1"/>
                <a:sym typeface="Amnesty Trade Gothic 1"/>
              </a:rPr>
              <a:t> (apelov, podpisov peticij, solidarnostnih pisem, objav na družbenih omrežjih ...)</a:t>
            </a:r>
          </a:p>
          <a:p>
            <a:pPr algn="l">
              <a:lnSpc>
                <a:spcPts val="5151"/>
              </a:lnSpc>
              <a:spcBef>
                <a:spcPct val="0"/>
              </a:spcBef>
            </a:pPr>
          </a:p>
        </p:txBody>
      </p:sp>
      <p:grpSp>
        <p:nvGrpSpPr>
          <p:cNvPr name="Group 8" id="8"/>
          <p:cNvGrpSpPr/>
          <p:nvPr/>
        </p:nvGrpSpPr>
        <p:grpSpPr>
          <a:xfrm rot="0">
            <a:off x="13060210" y="442116"/>
            <a:ext cx="3665321" cy="1223284"/>
            <a:chOff x="0" y="0"/>
            <a:chExt cx="4887095" cy="1631045"/>
          </a:xfrm>
        </p:grpSpPr>
        <p:sp>
          <p:nvSpPr>
            <p:cNvPr name="Freeform 9" id="9"/>
            <p:cNvSpPr/>
            <p:nvPr/>
          </p:nvSpPr>
          <p:spPr>
            <a:xfrm flipH="false" flipV="false" rot="0">
              <a:off x="0" y="311996"/>
              <a:ext cx="1007053" cy="1007053"/>
            </a:xfrm>
            <a:custGeom>
              <a:avLst/>
              <a:gdLst/>
              <a:ahLst/>
              <a:cxnLst/>
              <a:rect r="r" b="b" t="t" l="l"/>
              <a:pathLst>
                <a:path h="1007053" w="1007053">
                  <a:moveTo>
                    <a:pt x="0" y="0"/>
                  </a:moveTo>
                  <a:lnTo>
                    <a:pt x="1007053" y="0"/>
                  </a:lnTo>
                  <a:lnTo>
                    <a:pt x="1007053" y="1007053"/>
                  </a:lnTo>
                  <a:lnTo>
                    <a:pt x="0" y="1007053"/>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10" id="10"/>
            <p:cNvGrpSpPr/>
            <p:nvPr/>
          </p:nvGrpSpPr>
          <p:grpSpPr>
            <a:xfrm rot="0">
              <a:off x="1189327" y="0"/>
              <a:ext cx="3148300" cy="577053"/>
              <a:chOff x="0" y="0"/>
              <a:chExt cx="1663305" cy="304868"/>
            </a:xfrm>
          </p:grpSpPr>
          <p:sp>
            <p:nvSpPr>
              <p:cNvPr name="Freeform 11" id="11"/>
              <p:cNvSpPr/>
              <p:nvPr/>
            </p:nvSpPr>
            <p:spPr>
              <a:xfrm flipH="false" flipV="false" rot="0">
                <a:off x="0" y="0"/>
                <a:ext cx="1663305" cy="304868"/>
              </a:xfrm>
              <a:custGeom>
                <a:avLst/>
                <a:gdLst/>
                <a:ahLst/>
                <a:cxnLst/>
                <a:rect r="r" b="b" t="t" l="l"/>
                <a:pathLst>
                  <a:path h="304868" w="1663305">
                    <a:moveTo>
                      <a:pt x="64039" y="0"/>
                    </a:moveTo>
                    <a:lnTo>
                      <a:pt x="1599267" y="0"/>
                    </a:lnTo>
                    <a:cubicBezTo>
                      <a:pt x="1616251" y="0"/>
                      <a:pt x="1632539" y="6747"/>
                      <a:pt x="1644549" y="18756"/>
                    </a:cubicBezTo>
                    <a:cubicBezTo>
                      <a:pt x="1656558" y="30766"/>
                      <a:pt x="1663305" y="47054"/>
                      <a:pt x="1663305" y="64039"/>
                    </a:cubicBezTo>
                    <a:lnTo>
                      <a:pt x="1663305" y="240829"/>
                    </a:lnTo>
                    <a:cubicBezTo>
                      <a:pt x="1663305" y="276197"/>
                      <a:pt x="1634634" y="304868"/>
                      <a:pt x="1599267" y="304868"/>
                    </a:cubicBezTo>
                    <a:lnTo>
                      <a:pt x="64039" y="304868"/>
                    </a:lnTo>
                    <a:cubicBezTo>
                      <a:pt x="28671" y="304868"/>
                      <a:pt x="0" y="276197"/>
                      <a:pt x="0" y="240829"/>
                    </a:cubicBezTo>
                    <a:lnTo>
                      <a:pt x="0" y="64039"/>
                    </a:lnTo>
                    <a:cubicBezTo>
                      <a:pt x="0" y="28671"/>
                      <a:pt x="28671" y="0"/>
                      <a:pt x="64039" y="0"/>
                    </a:cubicBezTo>
                    <a:close/>
                  </a:path>
                </a:pathLst>
              </a:custGeom>
              <a:solidFill>
                <a:srgbClr val="FFFF00"/>
              </a:solidFill>
            </p:spPr>
          </p:sp>
          <p:sp>
            <p:nvSpPr>
              <p:cNvPr name="TextBox 12" id="12"/>
              <p:cNvSpPr txBox="true"/>
              <p:nvPr/>
            </p:nvSpPr>
            <p:spPr>
              <a:xfrm>
                <a:off x="0" y="-38100"/>
                <a:ext cx="1663305" cy="342968"/>
              </a:xfrm>
              <a:prstGeom prst="rect">
                <a:avLst/>
              </a:prstGeom>
            </p:spPr>
            <p:txBody>
              <a:bodyPr anchor="ctr" rtlCol="false" tIns="50800" lIns="50800" bIns="50800" rIns="50800"/>
              <a:lstStyle/>
              <a:p>
                <a:pPr algn="ctr">
                  <a:lnSpc>
                    <a:spcPts val="2659"/>
                  </a:lnSpc>
                </a:pPr>
              </a:p>
            </p:txBody>
          </p:sp>
        </p:grpSp>
        <p:sp>
          <p:nvSpPr>
            <p:cNvPr name="TextBox 13" id="13"/>
            <p:cNvSpPr txBox="true"/>
            <p:nvPr/>
          </p:nvSpPr>
          <p:spPr>
            <a:xfrm rot="0">
              <a:off x="1337735" y="-47625"/>
              <a:ext cx="3549360" cy="1678670"/>
            </a:xfrm>
            <a:prstGeom prst="rect">
              <a:avLst/>
            </a:prstGeom>
          </p:spPr>
          <p:txBody>
            <a:bodyPr anchor="t" rtlCol="false" tIns="0" lIns="0" bIns="0" rIns="0">
              <a:spAutoFit/>
            </a:bodyPr>
            <a:lstStyle/>
            <a:p>
              <a:pPr algn="l">
                <a:lnSpc>
                  <a:spcPts val="3449"/>
                </a:lnSpc>
              </a:pPr>
              <a:r>
                <a:rPr lang="en-US" sz="2464">
                  <a:solidFill>
                    <a:srgbClr val="000000"/>
                  </a:solidFill>
                  <a:latin typeface="Amnesty Trade Gothic 2"/>
                  <a:ea typeface="Amnesty Trade Gothic 2"/>
                  <a:cs typeface="Amnesty Trade Gothic 2"/>
                  <a:sym typeface="Amnesty Trade Gothic 2"/>
                </a:rPr>
                <a:t>DESETI DECEMBER </a:t>
              </a:r>
            </a:p>
            <a:p>
              <a:pPr algn="l">
                <a:lnSpc>
                  <a:spcPts val="3449"/>
                </a:lnSpc>
              </a:pPr>
              <a:r>
                <a:rPr lang="en-US" sz="2464">
                  <a:solidFill>
                    <a:srgbClr val="000000"/>
                  </a:solidFill>
                  <a:latin typeface="Amnesty Trade Gothic 2"/>
                  <a:ea typeface="Amnesty Trade Gothic 2"/>
                  <a:cs typeface="Amnesty Trade Gothic 2"/>
                  <a:sym typeface="Amnesty Trade Gothic 2"/>
                </a:rPr>
                <a:t>JE SVETOVNI DAN ČLOVEKOVIH PRAVIC.</a:t>
              </a:r>
            </a:p>
          </p:txBody>
        </p:sp>
      </p:grpSp>
      <p:sp>
        <p:nvSpPr>
          <p:cNvPr name="TextBox 14" id="14"/>
          <p:cNvSpPr txBox="true"/>
          <p:nvPr/>
        </p:nvSpPr>
        <p:spPr>
          <a:xfrm rot="0">
            <a:off x="6253081" y="9499594"/>
            <a:ext cx="6294483" cy="539088"/>
          </a:xfrm>
          <a:prstGeom prst="rect">
            <a:avLst/>
          </a:prstGeom>
        </p:spPr>
        <p:txBody>
          <a:bodyPr anchor="t" rtlCol="false" tIns="0" lIns="0" bIns="0" rIns="0">
            <a:spAutoFit/>
          </a:bodyPr>
          <a:lstStyle/>
          <a:p>
            <a:pPr algn="ctr">
              <a:lnSpc>
                <a:spcPts val="4409"/>
              </a:lnSpc>
            </a:pPr>
            <a:r>
              <a:rPr lang="en-US" sz="3150">
                <a:solidFill>
                  <a:srgbClr val="000000"/>
                </a:solidFill>
                <a:latin typeface="Amnesty Trade Gothic 2"/>
                <a:ea typeface="Amnesty Trade Gothic 2"/>
                <a:cs typeface="Amnesty Trade Gothic 2"/>
                <a:sym typeface="Amnesty Trade Gothic 2"/>
              </a:rPr>
              <a:t>PIŠEM ZA PRAVICE LETOS PRAZNUJE 25 LET!</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4668879" y="-4582031"/>
            <a:ext cx="24082192" cy="15016492"/>
            <a:chOff x="0" y="0"/>
            <a:chExt cx="32109589" cy="20021990"/>
          </a:xfrm>
        </p:grpSpPr>
        <p:sp>
          <p:nvSpPr>
            <p:cNvPr name="Freeform 3" id="3"/>
            <p:cNvSpPr/>
            <p:nvPr/>
          </p:nvSpPr>
          <p:spPr>
            <a:xfrm flipH="false" flipV="false" rot="0">
              <a:off x="6225172" y="5462005"/>
              <a:ext cx="25884417" cy="14559984"/>
            </a:xfrm>
            <a:custGeom>
              <a:avLst/>
              <a:gdLst/>
              <a:ahLst/>
              <a:cxnLst/>
              <a:rect r="r" b="b" t="t" l="l"/>
              <a:pathLst>
                <a:path h="14559984" w="25884417">
                  <a:moveTo>
                    <a:pt x="0" y="0"/>
                  </a:moveTo>
                  <a:lnTo>
                    <a:pt x="25884417" y="0"/>
                  </a:lnTo>
                  <a:lnTo>
                    <a:pt x="25884417" y="14559985"/>
                  </a:lnTo>
                  <a:lnTo>
                    <a:pt x="0" y="14559985"/>
                  </a:lnTo>
                  <a:lnTo>
                    <a:pt x="0" y="0"/>
                  </a:lnTo>
                  <a:close/>
                </a:path>
              </a:pathLst>
            </a:custGeom>
            <a:blipFill>
              <a:blip r:embed="rId2"/>
              <a:stretch>
                <a:fillRect l="0" t="-36341" r="0" b="-41435"/>
              </a:stretch>
            </a:blipFill>
          </p:spPr>
        </p:sp>
        <p:sp>
          <p:nvSpPr>
            <p:cNvPr name="Freeform 4" id="4"/>
            <p:cNvSpPr/>
            <p:nvPr/>
          </p:nvSpPr>
          <p:spPr>
            <a:xfrm flipH="false" flipV="false" rot="0">
              <a:off x="0" y="0"/>
              <a:ext cx="10869390" cy="10924010"/>
            </a:xfrm>
            <a:custGeom>
              <a:avLst/>
              <a:gdLst/>
              <a:ahLst/>
              <a:cxnLst/>
              <a:rect r="r" b="b" t="t" l="l"/>
              <a:pathLst>
                <a:path h="10924010" w="10869390">
                  <a:moveTo>
                    <a:pt x="0" y="0"/>
                  </a:moveTo>
                  <a:lnTo>
                    <a:pt x="10869390" y="0"/>
                  </a:lnTo>
                  <a:lnTo>
                    <a:pt x="10869390" y="10924010"/>
                  </a:lnTo>
                  <a:lnTo>
                    <a:pt x="0" y="10924010"/>
                  </a:lnTo>
                  <a:lnTo>
                    <a:pt x="0" y="0"/>
                  </a:lnTo>
                  <a:close/>
                </a:path>
              </a:pathLst>
            </a:custGeom>
            <a:blipFill>
              <a:blip r:embed="rId3">
                <a:alphaModFix amt="55000"/>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6636869" y="6312920"/>
              <a:ext cx="10719246" cy="2572619"/>
            </a:xfrm>
            <a:custGeom>
              <a:avLst/>
              <a:gdLst/>
              <a:ahLst/>
              <a:cxnLst/>
              <a:rect r="r" b="b" t="t" l="l"/>
              <a:pathLst>
                <a:path h="2572619" w="10719246">
                  <a:moveTo>
                    <a:pt x="0" y="0"/>
                  </a:moveTo>
                  <a:lnTo>
                    <a:pt x="10719246" y="0"/>
                  </a:lnTo>
                  <a:lnTo>
                    <a:pt x="10719246" y="2572619"/>
                  </a:lnTo>
                  <a:lnTo>
                    <a:pt x="0" y="257261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6" id="6"/>
            <p:cNvSpPr txBox="true"/>
            <p:nvPr/>
          </p:nvSpPr>
          <p:spPr>
            <a:xfrm rot="0">
              <a:off x="5164799" y="6417740"/>
              <a:ext cx="13900018" cy="1774329"/>
            </a:xfrm>
            <a:prstGeom prst="rect">
              <a:avLst/>
            </a:prstGeom>
          </p:spPr>
          <p:txBody>
            <a:bodyPr anchor="t" rtlCol="false" tIns="0" lIns="0" bIns="0" rIns="0">
              <a:spAutoFit/>
            </a:bodyPr>
            <a:lstStyle/>
            <a:p>
              <a:pPr algn="ctr">
                <a:lnSpc>
                  <a:spcPts val="11218"/>
                </a:lnSpc>
                <a:spcBef>
                  <a:spcPct val="0"/>
                </a:spcBef>
              </a:pPr>
              <a:r>
                <a:rPr lang="en-US" b="true" sz="8013">
                  <a:solidFill>
                    <a:srgbClr val="FFFFFF"/>
                  </a:solidFill>
                  <a:latin typeface="Amnesty Trade Gothic 1 Bold"/>
                  <a:ea typeface="Amnesty Trade Gothic 1 Bold"/>
                  <a:cs typeface="Amnesty Trade Gothic 1 Bold"/>
                  <a:sym typeface="Amnesty Trade Gothic 1 Bold"/>
                </a:rPr>
                <a:t>DOBRE NOVICE</a:t>
              </a:r>
            </a:p>
          </p:txBody>
        </p:sp>
        <p:sp>
          <p:nvSpPr>
            <p:cNvPr name="Freeform 7" id="7"/>
            <p:cNvSpPr/>
            <p:nvPr/>
          </p:nvSpPr>
          <p:spPr>
            <a:xfrm flipH="false" flipV="false" rot="0">
              <a:off x="7341498" y="8009794"/>
              <a:ext cx="8772813" cy="1228194"/>
            </a:xfrm>
            <a:custGeom>
              <a:avLst/>
              <a:gdLst/>
              <a:ahLst/>
              <a:cxnLst/>
              <a:rect r="r" b="b" t="t" l="l"/>
              <a:pathLst>
                <a:path h="1228194" w="8772813">
                  <a:moveTo>
                    <a:pt x="0" y="0"/>
                  </a:moveTo>
                  <a:lnTo>
                    <a:pt x="8772813" y="0"/>
                  </a:lnTo>
                  <a:lnTo>
                    <a:pt x="8772813" y="1228194"/>
                  </a:lnTo>
                  <a:lnTo>
                    <a:pt x="0" y="122819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8" id="8"/>
            <p:cNvSpPr/>
            <p:nvPr/>
          </p:nvSpPr>
          <p:spPr>
            <a:xfrm flipH="false" flipV="false" rot="0">
              <a:off x="17356115" y="5959967"/>
              <a:ext cx="7436769" cy="4964043"/>
            </a:xfrm>
            <a:custGeom>
              <a:avLst/>
              <a:gdLst/>
              <a:ahLst/>
              <a:cxnLst/>
              <a:rect r="r" b="b" t="t" l="l"/>
              <a:pathLst>
                <a:path h="4964043" w="7436769">
                  <a:moveTo>
                    <a:pt x="0" y="0"/>
                  </a:moveTo>
                  <a:lnTo>
                    <a:pt x="7436768" y="0"/>
                  </a:lnTo>
                  <a:lnTo>
                    <a:pt x="7436768" y="4964043"/>
                  </a:lnTo>
                  <a:lnTo>
                    <a:pt x="0" y="4964043"/>
                  </a:lnTo>
                  <a:lnTo>
                    <a:pt x="0" y="0"/>
                  </a:lnTo>
                  <a:close/>
                </a:path>
              </a:pathLst>
            </a:custGeom>
            <a:blipFill>
              <a:blip r:embed="rId9"/>
              <a:stretch>
                <a:fillRect l="0" t="0" r="0" b="0"/>
              </a:stretch>
            </a:blipFill>
          </p:spPr>
        </p:sp>
        <p:sp>
          <p:nvSpPr>
            <p:cNvPr name="Freeform 9" id="9"/>
            <p:cNvSpPr/>
            <p:nvPr/>
          </p:nvSpPr>
          <p:spPr>
            <a:xfrm flipH="false" flipV="false" rot="0">
              <a:off x="24945283" y="6189401"/>
              <a:ext cx="967154" cy="761477"/>
            </a:xfrm>
            <a:custGeom>
              <a:avLst/>
              <a:gdLst/>
              <a:ahLst/>
              <a:cxnLst/>
              <a:rect r="r" b="b" t="t" l="l"/>
              <a:pathLst>
                <a:path h="761477" w="967154">
                  <a:moveTo>
                    <a:pt x="0" y="0"/>
                  </a:moveTo>
                  <a:lnTo>
                    <a:pt x="967154" y="0"/>
                  </a:lnTo>
                  <a:lnTo>
                    <a:pt x="967154" y="761477"/>
                  </a:lnTo>
                  <a:lnTo>
                    <a:pt x="0" y="761477"/>
                  </a:lnTo>
                  <a:lnTo>
                    <a:pt x="0" y="0"/>
                  </a:lnTo>
                  <a:close/>
                </a:path>
              </a:pathLst>
            </a:custGeom>
            <a:blipFill>
              <a:blip r:embed="rId10"/>
              <a:stretch>
                <a:fillRect l="0" t="0" r="0" b="0"/>
              </a:stretch>
            </a:blipFill>
          </p:spPr>
        </p:sp>
        <p:sp>
          <p:nvSpPr>
            <p:cNvPr name="Freeform 10" id="10"/>
            <p:cNvSpPr/>
            <p:nvPr/>
          </p:nvSpPr>
          <p:spPr>
            <a:xfrm flipH="false" flipV="false" rot="0">
              <a:off x="6486024" y="13163990"/>
              <a:ext cx="5838481" cy="3893537"/>
            </a:xfrm>
            <a:custGeom>
              <a:avLst/>
              <a:gdLst/>
              <a:ahLst/>
              <a:cxnLst/>
              <a:rect r="r" b="b" t="t" l="l"/>
              <a:pathLst>
                <a:path h="3893537" w="5838481">
                  <a:moveTo>
                    <a:pt x="0" y="0"/>
                  </a:moveTo>
                  <a:lnTo>
                    <a:pt x="5838482" y="0"/>
                  </a:lnTo>
                  <a:lnTo>
                    <a:pt x="5838482" y="3893537"/>
                  </a:lnTo>
                  <a:lnTo>
                    <a:pt x="0" y="3893537"/>
                  </a:lnTo>
                  <a:lnTo>
                    <a:pt x="0" y="0"/>
                  </a:lnTo>
                  <a:close/>
                </a:path>
              </a:pathLst>
            </a:custGeom>
            <a:blipFill>
              <a:blip r:embed="rId11"/>
              <a:stretch>
                <a:fillRect l="0" t="0" r="0" b="0"/>
              </a:stretch>
            </a:blipFill>
          </p:spPr>
        </p:sp>
        <p:sp>
          <p:nvSpPr>
            <p:cNvPr name="Freeform 11" id="11"/>
            <p:cNvSpPr/>
            <p:nvPr/>
          </p:nvSpPr>
          <p:spPr>
            <a:xfrm flipH="false" flipV="false" rot="0">
              <a:off x="12933562" y="9237988"/>
              <a:ext cx="1085573" cy="854713"/>
            </a:xfrm>
            <a:custGeom>
              <a:avLst/>
              <a:gdLst/>
              <a:ahLst/>
              <a:cxnLst/>
              <a:rect r="r" b="b" t="t" l="l"/>
              <a:pathLst>
                <a:path h="854713" w="1085573">
                  <a:moveTo>
                    <a:pt x="0" y="0"/>
                  </a:moveTo>
                  <a:lnTo>
                    <a:pt x="1085574" y="0"/>
                  </a:lnTo>
                  <a:lnTo>
                    <a:pt x="1085574" y="854713"/>
                  </a:lnTo>
                  <a:lnTo>
                    <a:pt x="0" y="854713"/>
                  </a:lnTo>
                  <a:lnTo>
                    <a:pt x="0" y="0"/>
                  </a:lnTo>
                  <a:close/>
                </a:path>
              </a:pathLst>
            </a:custGeom>
            <a:blipFill>
              <a:blip r:embed="rId10"/>
              <a:stretch>
                <a:fillRect l="0" t="0" r="0" b="0"/>
              </a:stretch>
            </a:blipFill>
          </p:spPr>
        </p:sp>
        <p:sp>
          <p:nvSpPr>
            <p:cNvPr name="Freeform 12" id="12"/>
            <p:cNvSpPr/>
            <p:nvPr/>
          </p:nvSpPr>
          <p:spPr>
            <a:xfrm flipH="false" flipV="false" rot="0">
              <a:off x="25801678" y="13410776"/>
              <a:ext cx="4437847" cy="3399963"/>
            </a:xfrm>
            <a:custGeom>
              <a:avLst/>
              <a:gdLst/>
              <a:ahLst/>
              <a:cxnLst/>
              <a:rect r="r" b="b" t="t" l="l"/>
              <a:pathLst>
                <a:path h="3399963" w="4437847">
                  <a:moveTo>
                    <a:pt x="0" y="0"/>
                  </a:moveTo>
                  <a:lnTo>
                    <a:pt x="4437847" y="0"/>
                  </a:lnTo>
                  <a:lnTo>
                    <a:pt x="4437847" y="3399964"/>
                  </a:lnTo>
                  <a:lnTo>
                    <a:pt x="0" y="3399964"/>
                  </a:lnTo>
                  <a:lnTo>
                    <a:pt x="0" y="0"/>
                  </a:lnTo>
                  <a:close/>
                </a:path>
              </a:pathLst>
            </a:custGeom>
            <a:blipFill>
              <a:blip r:embed="rId12"/>
              <a:stretch>
                <a:fillRect l="0" t="0" r="0" b="0"/>
              </a:stretch>
            </a:blipFill>
          </p:spPr>
        </p:sp>
        <p:sp>
          <p:nvSpPr>
            <p:cNvPr name="Freeform 13" id="13"/>
            <p:cNvSpPr/>
            <p:nvPr/>
          </p:nvSpPr>
          <p:spPr>
            <a:xfrm flipH="false" flipV="false" rot="0">
              <a:off x="17119849" y="12967375"/>
              <a:ext cx="1085573" cy="854713"/>
            </a:xfrm>
            <a:custGeom>
              <a:avLst/>
              <a:gdLst/>
              <a:ahLst/>
              <a:cxnLst/>
              <a:rect r="r" b="b" t="t" l="l"/>
              <a:pathLst>
                <a:path h="854713" w="1085573">
                  <a:moveTo>
                    <a:pt x="0" y="0"/>
                  </a:moveTo>
                  <a:lnTo>
                    <a:pt x="1085573" y="0"/>
                  </a:lnTo>
                  <a:lnTo>
                    <a:pt x="1085573" y="854713"/>
                  </a:lnTo>
                  <a:lnTo>
                    <a:pt x="0" y="854713"/>
                  </a:lnTo>
                  <a:lnTo>
                    <a:pt x="0" y="0"/>
                  </a:lnTo>
                  <a:close/>
                </a:path>
              </a:pathLst>
            </a:custGeom>
            <a:blipFill>
              <a:blip r:embed="rId10"/>
              <a:stretch>
                <a:fillRect l="0" t="0" r="0" b="0"/>
              </a:stretch>
            </a:blipFill>
          </p:spPr>
        </p:sp>
        <p:sp>
          <p:nvSpPr>
            <p:cNvPr name="Freeform 14" id="14"/>
            <p:cNvSpPr/>
            <p:nvPr/>
          </p:nvSpPr>
          <p:spPr>
            <a:xfrm flipH="false" flipV="false" rot="0">
              <a:off x="21074499" y="12687975"/>
              <a:ext cx="5123349" cy="3925146"/>
            </a:xfrm>
            <a:custGeom>
              <a:avLst/>
              <a:gdLst/>
              <a:ahLst/>
              <a:cxnLst/>
              <a:rect r="r" b="b" t="t" l="l"/>
              <a:pathLst>
                <a:path h="3925146" w="5123349">
                  <a:moveTo>
                    <a:pt x="0" y="0"/>
                  </a:moveTo>
                  <a:lnTo>
                    <a:pt x="5123349" y="0"/>
                  </a:lnTo>
                  <a:lnTo>
                    <a:pt x="5123349" y="3925146"/>
                  </a:lnTo>
                  <a:lnTo>
                    <a:pt x="0" y="3925146"/>
                  </a:lnTo>
                  <a:lnTo>
                    <a:pt x="0" y="0"/>
                  </a:lnTo>
                  <a:close/>
                </a:path>
              </a:pathLst>
            </a:custGeom>
            <a:blipFill>
              <a:blip r:embed="rId13"/>
              <a:stretch>
                <a:fillRect l="0" t="0" r="0" b="0"/>
              </a:stretch>
            </a:blipFill>
          </p:spPr>
        </p:sp>
        <p:grpSp>
          <p:nvGrpSpPr>
            <p:cNvPr name="Group 15" id="15"/>
            <p:cNvGrpSpPr/>
            <p:nvPr/>
          </p:nvGrpSpPr>
          <p:grpSpPr>
            <a:xfrm rot="0">
              <a:off x="6225172" y="9237988"/>
              <a:ext cx="6064684" cy="577053"/>
              <a:chOff x="0" y="0"/>
              <a:chExt cx="3204085" cy="304868"/>
            </a:xfrm>
          </p:grpSpPr>
          <p:sp>
            <p:nvSpPr>
              <p:cNvPr name="Freeform 16" id="16"/>
              <p:cNvSpPr/>
              <p:nvPr/>
            </p:nvSpPr>
            <p:spPr>
              <a:xfrm flipH="false" flipV="false" rot="0">
                <a:off x="0" y="0"/>
                <a:ext cx="3204085" cy="304868"/>
              </a:xfrm>
              <a:custGeom>
                <a:avLst/>
                <a:gdLst/>
                <a:ahLst/>
                <a:cxnLst/>
                <a:rect r="r" b="b" t="t" l="l"/>
                <a:pathLst>
                  <a:path h="304868" w="3204085">
                    <a:moveTo>
                      <a:pt x="0" y="0"/>
                    </a:moveTo>
                    <a:lnTo>
                      <a:pt x="3204085" y="0"/>
                    </a:lnTo>
                    <a:lnTo>
                      <a:pt x="3204085" y="304868"/>
                    </a:lnTo>
                    <a:lnTo>
                      <a:pt x="0" y="304868"/>
                    </a:lnTo>
                    <a:close/>
                  </a:path>
                </a:pathLst>
              </a:custGeom>
              <a:solidFill>
                <a:srgbClr val="FFFF00"/>
              </a:solidFill>
            </p:spPr>
          </p:sp>
          <p:sp>
            <p:nvSpPr>
              <p:cNvPr name="TextBox 17" id="17"/>
              <p:cNvSpPr txBox="true"/>
              <p:nvPr/>
            </p:nvSpPr>
            <p:spPr>
              <a:xfrm>
                <a:off x="0" y="-38100"/>
                <a:ext cx="3204085" cy="342968"/>
              </a:xfrm>
              <a:prstGeom prst="rect">
                <a:avLst/>
              </a:prstGeom>
            </p:spPr>
            <p:txBody>
              <a:bodyPr anchor="ctr" rtlCol="false" tIns="50800" lIns="50800" bIns="50800" rIns="50800"/>
              <a:lstStyle/>
              <a:p>
                <a:pPr algn="ctr">
                  <a:lnSpc>
                    <a:spcPts val="2659"/>
                  </a:lnSpc>
                </a:pPr>
              </a:p>
            </p:txBody>
          </p:sp>
        </p:grpSp>
        <p:sp>
          <p:nvSpPr>
            <p:cNvPr name="TextBox 18" id="18"/>
            <p:cNvSpPr txBox="true"/>
            <p:nvPr/>
          </p:nvSpPr>
          <p:spPr>
            <a:xfrm rot="0">
              <a:off x="6486024" y="9173769"/>
              <a:ext cx="6296693" cy="3990220"/>
            </a:xfrm>
            <a:prstGeom prst="rect">
              <a:avLst/>
            </a:prstGeom>
          </p:spPr>
          <p:txBody>
            <a:bodyPr anchor="t" rtlCol="false" tIns="0" lIns="0" bIns="0" rIns="0">
              <a:spAutoFit/>
            </a:bodyPr>
            <a:lstStyle/>
            <a:p>
              <a:pPr algn="l">
                <a:lnSpc>
                  <a:spcPts val="3859"/>
                </a:lnSpc>
              </a:pPr>
              <a:r>
                <a:rPr lang="en-US" sz="2367" b="true">
                  <a:solidFill>
                    <a:srgbClr val="000000"/>
                  </a:solidFill>
                  <a:latin typeface="Amnesty Trade Gothic 1 Bold"/>
                  <a:ea typeface="Amnesty Trade Gothic 1 Bold"/>
                  <a:cs typeface="Amnesty Trade Gothic 1 Bold"/>
                  <a:sym typeface="Amnesty Trade Gothic 1 Bold"/>
                </a:rPr>
                <a:t>Aleksandra Skochilenko </a:t>
              </a:r>
            </a:p>
            <a:p>
              <a:pPr algn="l">
                <a:lnSpc>
                  <a:spcPts val="2251"/>
                </a:lnSpc>
                <a:spcBef>
                  <a:spcPct val="0"/>
                </a:spcBef>
              </a:pPr>
              <a:r>
                <a:rPr lang="en-US" sz="1381">
                  <a:solidFill>
                    <a:srgbClr val="000000"/>
                  </a:solidFill>
                  <a:latin typeface="Amnesty Trade Gothic 1"/>
                  <a:ea typeface="Amnesty Trade Gothic 1"/>
                  <a:cs typeface="Amnesty Trade Gothic 1"/>
                  <a:sym typeface="Amnesty Trade Gothic 1"/>
                </a:rPr>
                <a:t>Rusk</a:t>
              </a:r>
              <a:r>
                <a:rPr lang="en-US" sz="1381">
                  <a:solidFill>
                    <a:srgbClr val="000000"/>
                  </a:solidFill>
                  <a:latin typeface="Amnesty Trade Gothic 1"/>
                  <a:ea typeface="Amnesty Trade Gothic 1"/>
                  <a:cs typeface="Amnesty Trade Gothic 1"/>
                  <a:sym typeface="Amnesty Trade Gothic 1"/>
                </a:rPr>
                <a:t>a umetnica Aleksandra (Saša) Skochilenko je bila aretirana zaradi protestiranja zoper rusko invazijo na Ukrajino. Marca 2022 je namesto cen na izdelke v supermarketih nalepila informacije, ki so jih ruske oblasti cenzurirale. Obtožena je bila “namernega širjenja napačnih informacij o ruski vojski” in decembra 2023 obsojena na 7 let zapora. Amnesty jo je vključila v svojo kampanjo in leta 2024 je bila vključena v mednarodno izmenjavo zapornikov in zapornic. </a:t>
              </a:r>
            </a:p>
          </p:txBody>
        </p:sp>
        <p:grpSp>
          <p:nvGrpSpPr>
            <p:cNvPr name="Group 19" id="19"/>
            <p:cNvGrpSpPr/>
            <p:nvPr/>
          </p:nvGrpSpPr>
          <p:grpSpPr>
            <a:xfrm rot="0">
              <a:off x="16843022" y="10971925"/>
              <a:ext cx="6064684" cy="577053"/>
              <a:chOff x="0" y="0"/>
              <a:chExt cx="3204085" cy="304868"/>
            </a:xfrm>
          </p:grpSpPr>
          <p:sp>
            <p:nvSpPr>
              <p:cNvPr name="Freeform 20" id="20"/>
              <p:cNvSpPr/>
              <p:nvPr/>
            </p:nvSpPr>
            <p:spPr>
              <a:xfrm flipH="false" flipV="false" rot="0">
                <a:off x="0" y="0"/>
                <a:ext cx="3204085" cy="304868"/>
              </a:xfrm>
              <a:custGeom>
                <a:avLst/>
                <a:gdLst/>
                <a:ahLst/>
                <a:cxnLst/>
                <a:rect r="r" b="b" t="t" l="l"/>
                <a:pathLst>
                  <a:path h="304868" w="3204085">
                    <a:moveTo>
                      <a:pt x="0" y="0"/>
                    </a:moveTo>
                    <a:lnTo>
                      <a:pt x="3204085" y="0"/>
                    </a:lnTo>
                    <a:lnTo>
                      <a:pt x="3204085" y="304868"/>
                    </a:lnTo>
                    <a:lnTo>
                      <a:pt x="0" y="304868"/>
                    </a:lnTo>
                    <a:close/>
                  </a:path>
                </a:pathLst>
              </a:custGeom>
              <a:solidFill>
                <a:srgbClr val="FFFF00"/>
              </a:solidFill>
            </p:spPr>
          </p:sp>
          <p:sp>
            <p:nvSpPr>
              <p:cNvPr name="TextBox 21" id="21"/>
              <p:cNvSpPr txBox="true"/>
              <p:nvPr/>
            </p:nvSpPr>
            <p:spPr>
              <a:xfrm>
                <a:off x="0" y="-38100"/>
                <a:ext cx="3204085" cy="342968"/>
              </a:xfrm>
              <a:prstGeom prst="rect">
                <a:avLst/>
              </a:prstGeom>
            </p:spPr>
            <p:txBody>
              <a:bodyPr anchor="ctr" rtlCol="false" tIns="50800" lIns="50800" bIns="50800" rIns="50800"/>
              <a:lstStyle/>
              <a:p>
                <a:pPr algn="ctr">
                  <a:lnSpc>
                    <a:spcPts val="2659"/>
                  </a:lnSpc>
                </a:pPr>
              </a:p>
            </p:txBody>
          </p:sp>
        </p:grpSp>
        <p:sp>
          <p:nvSpPr>
            <p:cNvPr name="TextBox 22" id="22"/>
            <p:cNvSpPr txBox="true"/>
            <p:nvPr/>
          </p:nvSpPr>
          <p:spPr>
            <a:xfrm rot="0">
              <a:off x="17119849" y="10867150"/>
              <a:ext cx="13119676" cy="1820825"/>
            </a:xfrm>
            <a:prstGeom prst="rect">
              <a:avLst/>
            </a:prstGeom>
          </p:spPr>
          <p:txBody>
            <a:bodyPr anchor="t" rtlCol="false" tIns="0" lIns="0" bIns="0" rIns="0">
              <a:spAutoFit/>
            </a:bodyPr>
            <a:lstStyle/>
            <a:p>
              <a:pPr algn="l">
                <a:lnSpc>
                  <a:spcPts val="4038"/>
                </a:lnSpc>
              </a:pPr>
              <a:r>
                <a:rPr lang="en-US" sz="2477" b="true">
                  <a:solidFill>
                    <a:srgbClr val="000000"/>
                  </a:solidFill>
                  <a:latin typeface="Amnesty Trade Gothic 1 Bold"/>
                  <a:ea typeface="Amnesty Trade Gothic 1 Bold"/>
                  <a:cs typeface="Amnesty Trade Gothic 1 Bold"/>
                  <a:sym typeface="Amnesty Trade Gothic 1 Bold"/>
                </a:rPr>
                <a:t>Germain Rukuki iz Burundija</a:t>
              </a:r>
            </a:p>
            <a:p>
              <a:pPr algn="l">
                <a:lnSpc>
                  <a:spcPts val="2355"/>
                </a:lnSpc>
                <a:spcBef>
                  <a:spcPct val="0"/>
                </a:spcBef>
              </a:pPr>
              <a:r>
                <a:rPr lang="en-US" sz="1445">
                  <a:solidFill>
                    <a:srgbClr val="000000"/>
                  </a:solidFill>
                  <a:latin typeface="Amnesty Trade Gothic 1"/>
                  <a:ea typeface="Amnesty Trade Gothic 1"/>
                  <a:cs typeface="Amnesty Trade Gothic 1"/>
                  <a:sym typeface="Amnesty Trade Gothic 1"/>
                </a:rPr>
                <a:t>Zagovornik človekovih pravic je bil aretiran julija 2017 in obsojen na 32 let zapora zaradi svojega dela za človekove pravice. V okviru Amnesty kampanje Pišem za pravice so iz 37 držav pisali oblastem z zahtevo, da se Germaina takoj in brezpogojno izpusti in 30. junija 2021 je bil izpuščen iz zapora.</a:t>
              </a:r>
            </a:p>
          </p:txBody>
        </p:sp>
        <p:sp>
          <p:nvSpPr>
            <p:cNvPr name="TextBox 23" id="23"/>
            <p:cNvSpPr txBox="true"/>
            <p:nvPr/>
          </p:nvSpPr>
          <p:spPr>
            <a:xfrm rot="0">
              <a:off x="24945283" y="7026772"/>
              <a:ext cx="5663889" cy="4052259"/>
            </a:xfrm>
            <a:prstGeom prst="rect">
              <a:avLst/>
            </a:prstGeom>
          </p:spPr>
          <p:txBody>
            <a:bodyPr anchor="t" rtlCol="false" tIns="0" lIns="0" bIns="0" rIns="0">
              <a:spAutoFit/>
            </a:bodyPr>
            <a:lstStyle/>
            <a:p>
              <a:pPr algn="l">
                <a:lnSpc>
                  <a:spcPts val="3483"/>
                </a:lnSpc>
                <a:spcBef>
                  <a:spcPct val="0"/>
                </a:spcBef>
              </a:pPr>
              <a:r>
                <a:rPr lang="en-US" sz="2488">
                  <a:solidFill>
                    <a:srgbClr val="000000"/>
                  </a:solidFill>
                  <a:latin typeface="Amnesty Trade Gothic 2"/>
                  <a:ea typeface="Amnesty Trade Gothic 2"/>
                  <a:cs typeface="Amnesty Trade Gothic 2"/>
                  <a:sym typeface="Amnesty Trade Gothic 2"/>
                </a:rPr>
                <a:t>Izjemno sem hvaležen za vso podporo, ki sem jo prejel, ko sem bil v zaporu. Sporočila podpore s celega sveta so mi dala moč in pogum ter še okrepila mojo zavezanost delu za človekove pravice.</a:t>
              </a:r>
            </a:p>
          </p:txBody>
        </p:sp>
        <p:sp>
          <p:nvSpPr>
            <p:cNvPr name="TextBox 24" id="24"/>
            <p:cNvSpPr txBox="true"/>
            <p:nvPr/>
          </p:nvSpPr>
          <p:spPr>
            <a:xfrm rot="0">
              <a:off x="12782718" y="10400676"/>
              <a:ext cx="3331594" cy="7425818"/>
            </a:xfrm>
            <a:prstGeom prst="rect">
              <a:avLst/>
            </a:prstGeom>
          </p:spPr>
          <p:txBody>
            <a:bodyPr anchor="t" rtlCol="false" tIns="0" lIns="0" bIns="0" rIns="0">
              <a:spAutoFit/>
            </a:bodyPr>
            <a:lstStyle/>
            <a:p>
              <a:pPr algn="l">
                <a:lnSpc>
                  <a:spcPts val="3731"/>
                </a:lnSpc>
                <a:spcBef>
                  <a:spcPct val="0"/>
                </a:spcBef>
              </a:pPr>
              <a:r>
                <a:rPr lang="en-US" sz="2665">
                  <a:solidFill>
                    <a:srgbClr val="000000"/>
                  </a:solidFill>
                  <a:latin typeface="Amnesty Trade Gothic 2"/>
                  <a:ea typeface="Amnesty Trade Gothic 2"/>
                  <a:cs typeface="Amnesty Trade Gothic 2"/>
                  <a:sym typeface="Amnesty Trade Gothic 2"/>
                </a:rPr>
                <a:t>Hval</a:t>
              </a:r>
              <a:r>
                <a:rPr lang="en-US" sz="2665">
                  <a:solidFill>
                    <a:srgbClr val="000000"/>
                  </a:solidFill>
                  <a:latin typeface="Amnesty Trade Gothic 2"/>
                  <a:ea typeface="Amnesty Trade Gothic 2"/>
                  <a:cs typeface="Amnesty Trade Gothic 2"/>
                  <a:sym typeface="Amnesty Trade Gothic 2"/>
                </a:rPr>
                <a:t>ežna sem </a:t>
              </a:r>
            </a:p>
            <a:p>
              <a:pPr algn="l">
                <a:lnSpc>
                  <a:spcPts val="3731"/>
                </a:lnSpc>
                <a:spcBef>
                  <a:spcPct val="0"/>
                </a:spcBef>
              </a:pPr>
              <a:r>
                <a:rPr lang="en-US" sz="2665">
                  <a:solidFill>
                    <a:srgbClr val="000000"/>
                  </a:solidFill>
                  <a:latin typeface="Amnesty Trade Gothic 2"/>
                  <a:ea typeface="Amnesty Trade Gothic 2"/>
                  <a:cs typeface="Amnesty Trade Gothic 2"/>
                  <a:sym typeface="Amnesty Trade Gothic 2"/>
                </a:rPr>
                <a:t>za vso vašo podporo, </a:t>
              </a:r>
            </a:p>
            <a:p>
              <a:pPr algn="l">
                <a:lnSpc>
                  <a:spcPts val="3731"/>
                </a:lnSpc>
                <a:spcBef>
                  <a:spcPct val="0"/>
                </a:spcBef>
              </a:pPr>
              <a:r>
                <a:rPr lang="en-US" sz="2665">
                  <a:solidFill>
                    <a:srgbClr val="000000"/>
                  </a:solidFill>
                  <a:latin typeface="Amnesty Trade Gothic 2"/>
                  <a:ea typeface="Amnesty Trade Gothic 2"/>
                  <a:cs typeface="Amnesty Trade Gothic 2"/>
                  <a:sym typeface="Amnesty Trade Gothic 2"/>
                </a:rPr>
                <a:t>ki ste mi jo izkazali, </a:t>
              </a:r>
            </a:p>
            <a:p>
              <a:pPr algn="l">
                <a:lnSpc>
                  <a:spcPts val="3731"/>
                </a:lnSpc>
                <a:spcBef>
                  <a:spcPct val="0"/>
                </a:spcBef>
              </a:pPr>
              <a:r>
                <a:rPr lang="en-US" sz="2665">
                  <a:solidFill>
                    <a:srgbClr val="000000"/>
                  </a:solidFill>
                  <a:latin typeface="Amnesty Trade Gothic 2"/>
                  <a:ea typeface="Amnesty Trade Gothic 2"/>
                  <a:cs typeface="Amnesty Trade Gothic 2"/>
                  <a:sym typeface="Amnesty Trade Gothic 2"/>
                </a:rPr>
                <a:t>ko sem bila v zaporu, </a:t>
              </a:r>
            </a:p>
            <a:p>
              <a:pPr algn="l">
                <a:lnSpc>
                  <a:spcPts val="3731"/>
                </a:lnSpc>
                <a:spcBef>
                  <a:spcPct val="0"/>
                </a:spcBef>
              </a:pPr>
              <a:r>
                <a:rPr lang="en-US" sz="2665">
                  <a:solidFill>
                    <a:srgbClr val="000000"/>
                  </a:solidFill>
                  <a:latin typeface="Amnesty Trade Gothic 2"/>
                  <a:ea typeface="Amnesty Trade Gothic 2"/>
                  <a:cs typeface="Amnesty Trade Gothic 2"/>
                  <a:sym typeface="Amnesty Trade Gothic 2"/>
                </a:rPr>
                <a:t>saj mi je pomagala preživeti. Pomagala mi je verjeti v čudeže. Zato sem danes lahko tu.</a:t>
              </a:r>
            </a:p>
            <a:p>
              <a:pPr algn="l">
                <a:lnSpc>
                  <a:spcPts val="3731"/>
                </a:lnSpc>
                <a:spcBef>
                  <a:spcPct val="0"/>
                </a:spcBef>
              </a:pPr>
            </a:p>
          </p:txBody>
        </p:sp>
        <p:sp>
          <p:nvSpPr>
            <p:cNvPr name="TextBox 25" id="25"/>
            <p:cNvSpPr txBox="true"/>
            <p:nvPr/>
          </p:nvSpPr>
          <p:spPr>
            <a:xfrm rot="0">
              <a:off x="6636869" y="19334796"/>
              <a:ext cx="5854086" cy="396410"/>
            </a:xfrm>
            <a:prstGeom prst="rect">
              <a:avLst/>
            </a:prstGeom>
          </p:spPr>
          <p:txBody>
            <a:bodyPr anchor="t" rtlCol="false" tIns="0" lIns="0" bIns="0" rIns="0">
              <a:spAutoFit/>
            </a:bodyPr>
            <a:lstStyle/>
            <a:p>
              <a:pPr algn="ctr">
                <a:lnSpc>
                  <a:spcPts val="2511"/>
                </a:lnSpc>
              </a:pPr>
              <a:r>
                <a:rPr lang="en-US" sz="1793">
                  <a:solidFill>
                    <a:srgbClr val="000000"/>
                  </a:solidFill>
                  <a:latin typeface="Amnesty Trade Gothic 2"/>
                  <a:ea typeface="Amnesty Trade Gothic 2"/>
                  <a:cs typeface="Amnesty Trade Gothic 2"/>
                  <a:sym typeface="Amnesty Trade Gothic 2"/>
                </a:rPr>
                <a:t>VEČ DOBRIH NOVIC NAJDETE NA NAŠI SPLETNI STRANI.</a:t>
              </a:r>
            </a:p>
          </p:txBody>
        </p:sp>
        <p:grpSp>
          <p:nvGrpSpPr>
            <p:cNvPr name="Group 26" id="26"/>
            <p:cNvGrpSpPr/>
            <p:nvPr/>
          </p:nvGrpSpPr>
          <p:grpSpPr>
            <a:xfrm rot="0">
              <a:off x="24301986" y="16810740"/>
              <a:ext cx="6064684" cy="577053"/>
              <a:chOff x="0" y="0"/>
              <a:chExt cx="3204085" cy="304868"/>
            </a:xfrm>
          </p:grpSpPr>
          <p:sp>
            <p:nvSpPr>
              <p:cNvPr name="Freeform 27" id="27"/>
              <p:cNvSpPr/>
              <p:nvPr/>
            </p:nvSpPr>
            <p:spPr>
              <a:xfrm flipH="false" flipV="false" rot="0">
                <a:off x="0" y="0"/>
                <a:ext cx="3204085" cy="304868"/>
              </a:xfrm>
              <a:custGeom>
                <a:avLst/>
                <a:gdLst/>
                <a:ahLst/>
                <a:cxnLst/>
                <a:rect r="r" b="b" t="t" l="l"/>
                <a:pathLst>
                  <a:path h="304868" w="3204085">
                    <a:moveTo>
                      <a:pt x="0" y="0"/>
                    </a:moveTo>
                    <a:lnTo>
                      <a:pt x="3204085" y="0"/>
                    </a:lnTo>
                    <a:lnTo>
                      <a:pt x="3204085" y="304868"/>
                    </a:lnTo>
                    <a:lnTo>
                      <a:pt x="0" y="304868"/>
                    </a:lnTo>
                    <a:close/>
                  </a:path>
                </a:pathLst>
              </a:custGeom>
              <a:solidFill>
                <a:srgbClr val="FFFF00"/>
              </a:solidFill>
            </p:spPr>
          </p:sp>
          <p:sp>
            <p:nvSpPr>
              <p:cNvPr name="TextBox 28" id="28"/>
              <p:cNvSpPr txBox="true"/>
              <p:nvPr/>
            </p:nvSpPr>
            <p:spPr>
              <a:xfrm>
                <a:off x="0" y="-38100"/>
                <a:ext cx="3204085" cy="342968"/>
              </a:xfrm>
              <a:prstGeom prst="rect">
                <a:avLst/>
              </a:prstGeom>
            </p:spPr>
            <p:txBody>
              <a:bodyPr anchor="ctr" rtlCol="false" tIns="50800" lIns="50800" bIns="50800" rIns="50800"/>
              <a:lstStyle/>
              <a:p>
                <a:pPr algn="ctr">
                  <a:lnSpc>
                    <a:spcPts val="2659"/>
                  </a:lnSpc>
                </a:pPr>
              </a:p>
            </p:txBody>
          </p:sp>
        </p:grpSp>
        <p:sp>
          <p:nvSpPr>
            <p:cNvPr name="TextBox 29" id="29"/>
            <p:cNvSpPr txBox="true"/>
            <p:nvPr/>
          </p:nvSpPr>
          <p:spPr>
            <a:xfrm rot="0">
              <a:off x="24301986" y="16734431"/>
              <a:ext cx="6307186" cy="2996775"/>
            </a:xfrm>
            <a:prstGeom prst="rect">
              <a:avLst/>
            </a:prstGeom>
          </p:spPr>
          <p:txBody>
            <a:bodyPr anchor="t" rtlCol="false" tIns="0" lIns="0" bIns="0" rIns="0">
              <a:spAutoFit/>
            </a:bodyPr>
            <a:lstStyle/>
            <a:p>
              <a:pPr algn="l">
                <a:lnSpc>
                  <a:spcPts val="4038"/>
                </a:lnSpc>
              </a:pPr>
              <a:r>
                <a:rPr lang="en-US" sz="2477" b="true">
                  <a:solidFill>
                    <a:srgbClr val="000000"/>
                  </a:solidFill>
                  <a:latin typeface="Amnesty Trade Gothic 1 Bold"/>
                  <a:ea typeface="Amnesty Trade Gothic 1 Bold"/>
                  <a:cs typeface="Amnesty Trade Gothic 1 Bold"/>
                  <a:sym typeface="Amnesty Trade Gothic 1 Bold"/>
                </a:rPr>
                <a:t>Cecillia in Joanah oproščeni</a:t>
              </a:r>
            </a:p>
            <a:p>
              <a:pPr algn="l">
                <a:lnSpc>
                  <a:spcPts val="2355"/>
                </a:lnSpc>
              </a:pPr>
              <a:r>
                <a:rPr lang="en-US" sz="1445">
                  <a:solidFill>
                    <a:srgbClr val="000000"/>
                  </a:solidFill>
                  <a:latin typeface="Amnesty Trade Gothic 1"/>
                  <a:ea typeface="Amnesty Trade Gothic 1"/>
                  <a:cs typeface="Amnesty Trade Gothic 1"/>
                  <a:sym typeface="Amnesty Trade Gothic 1"/>
                </a:rPr>
                <a:t>Cecillia Chimbiri in Joanah Mamombe, ki sta bili obtoženi širjenja laži in oviranja sodnega postopka, je višje sodišče julija 2023 spoznalo za nedolžni in ju oprostilo. Za njih smo se borili v globalni akciji Pišem za pravice 2022. Hvala vsem, ki ste za njih podpisali peticije.</a:t>
              </a:r>
            </a:p>
            <a:p>
              <a:pPr algn="l">
                <a:lnSpc>
                  <a:spcPts val="2355"/>
                </a:lnSpc>
                <a:spcBef>
                  <a:spcPct val="0"/>
                </a:spcBef>
              </a:pPr>
            </a:p>
          </p:txBody>
        </p:sp>
        <p:grpSp>
          <p:nvGrpSpPr>
            <p:cNvPr name="Group 30" id="30"/>
            <p:cNvGrpSpPr/>
            <p:nvPr/>
          </p:nvGrpSpPr>
          <p:grpSpPr>
            <a:xfrm rot="0">
              <a:off x="6531570" y="17387793"/>
              <a:ext cx="7955777" cy="577053"/>
              <a:chOff x="0" y="0"/>
              <a:chExt cx="4203184" cy="304868"/>
            </a:xfrm>
          </p:grpSpPr>
          <p:sp>
            <p:nvSpPr>
              <p:cNvPr name="Freeform 31" id="31"/>
              <p:cNvSpPr/>
              <p:nvPr/>
            </p:nvSpPr>
            <p:spPr>
              <a:xfrm flipH="false" flipV="false" rot="0">
                <a:off x="0" y="0"/>
                <a:ext cx="4203184" cy="304868"/>
              </a:xfrm>
              <a:custGeom>
                <a:avLst/>
                <a:gdLst/>
                <a:ahLst/>
                <a:cxnLst/>
                <a:rect r="r" b="b" t="t" l="l"/>
                <a:pathLst>
                  <a:path h="304868" w="4203184">
                    <a:moveTo>
                      <a:pt x="0" y="0"/>
                    </a:moveTo>
                    <a:lnTo>
                      <a:pt x="4203184" y="0"/>
                    </a:lnTo>
                    <a:lnTo>
                      <a:pt x="4203184" y="304868"/>
                    </a:lnTo>
                    <a:lnTo>
                      <a:pt x="0" y="304868"/>
                    </a:lnTo>
                    <a:close/>
                  </a:path>
                </a:pathLst>
              </a:custGeom>
              <a:solidFill>
                <a:srgbClr val="FFFF00"/>
              </a:solidFill>
            </p:spPr>
          </p:sp>
          <p:sp>
            <p:nvSpPr>
              <p:cNvPr name="TextBox 32" id="32"/>
              <p:cNvSpPr txBox="true"/>
              <p:nvPr/>
            </p:nvSpPr>
            <p:spPr>
              <a:xfrm>
                <a:off x="0" y="-38100"/>
                <a:ext cx="4203184" cy="342968"/>
              </a:xfrm>
              <a:prstGeom prst="rect">
                <a:avLst/>
              </a:prstGeom>
            </p:spPr>
            <p:txBody>
              <a:bodyPr anchor="ctr" rtlCol="false" tIns="50800" lIns="50800" bIns="50800" rIns="50800"/>
              <a:lstStyle/>
              <a:p>
                <a:pPr algn="ctr">
                  <a:lnSpc>
                    <a:spcPts val="2659"/>
                  </a:lnSpc>
                </a:pPr>
              </a:p>
            </p:txBody>
          </p:sp>
        </p:grpSp>
        <p:sp>
          <p:nvSpPr>
            <p:cNvPr name="TextBox 33" id="33"/>
            <p:cNvSpPr txBox="true"/>
            <p:nvPr/>
          </p:nvSpPr>
          <p:spPr>
            <a:xfrm rot="0">
              <a:off x="6636869" y="17333752"/>
              <a:ext cx="10598830" cy="2209519"/>
            </a:xfrm>
            <a:prstGeom prst="rect">
              <a:avLst/>
            </a:prstGeom>
          </p:spPr>
          <p:txBody>
            <a:bodyPr anchor="t" rtlCol="false" tIns="0" lIns="0" bIns="0" rIns="0">
              <a:spAutoFit/>
            </a:bodyPr>
            <a:lstStyle/>
            <a:p>
              <a:pPr algn="l">
                <a:lnSpc>
                  <a:spcPts val="4038"/>
                </a:lnSpc>
              </a:pPr>
              <a:r>
                <a:rPr lang="en-US" sz="2477" b="true">
                  <a:solidFill>
                    <a:srgbClr val="000000"/>
                  </a:solidFill>
                  <a:latin typeface="Amnesty Trade Gothic 1 Bold"/>
                  <a:ea typeface="Amnesty Trade Gothic 1 Bold"/>
                  <a:cs typeface="Amnesty Trade Gothic 1 Bold"/>
                  <a:sym typeface="Amnesty Trade Gothic 1 Bold"/>
                </a:rPr>
                <a:t>Neth Nahara iz Angole izpuščena iz zapora</a:t>
              </a:r>
            </a:p>
            <a:p>
              <a:pPr algn="l">
                <a:lnSpc>
                  <a:spcPts val="2355"/>
                </a:lnSpc>
              </a:pPr>
              <a:r>
                <a:rPr lang="en-US" sz="1445">
                  <a:solidFill>
                    <a:srgbClr val="000000"/>
                  </a:solidFill>
                  <a:latin typeface="Amnesty Trade Gothic 1"/>
                  <a:ea typeface="Amnesty Trade Gothic 1"/>
                  <a:cs typeface="Amnesty Trade Gothic 1"/>
                  <a:sym typeface="Amnesty Trade Gothic 1"/>
                </a:rPr>
                <a:t>Zanjo smo izdelovali solidarnostna pisma in pisali apele v sklopu akcije Pišem za pravice 2024</a:t>
              </a:r>
              <a:r>
                <a:rPr lang="en-US" sz="1445">
                  <a:solidFill>
                    <a:srgbClr val="000000"/>
                  </a:solidFill>
                  <a:latin typeface="Amnesty Trade Gothic 1"/>
                  <a:ea typeface="Amnesty Trade Gothic 1"/>
                  <a:cs typeface="Amnesty Trade Gothic 1"/>
                  <a:sym typeface="Amnesty Trade Gothic 1"/>
                </a:rPr>
                <a:t>.</a:t>
              </a:r>
              <a:r>
                <a:rPr lang="en-US" sz="1445">
                  <a:solidFill>
                    <a:srgbClr val="000000"/>
                  </a:solidFill>
                  <a:latin typeface="Amnesty Trade Gothic 1"/>
                  <a:ea typeface="Amnesty Trade Gothic 1"/>
                  <a:cs typeface="Amnesty Trade Gothic 1"/>
                  <a:sym typeface="Amnesty Trade Gothic 1"/>
                </a:rPr>
                <a:t> 25. decembra 2024 pomiloščena in januarja izpuščena iz zapora. Po vsem svetu smo zahtevali njeno svobodo, saj je leta 2023 po krivici pristala v zaporu. </a:t>
              </a:r>
            </a:p>
            <a:p>
              <a:pPr algn="l">
                <a:lnSpc>
                  <a:spcPts val="2355"/>
                </a:lnSpc>
                <a:spcBef>
                  <a:spcPct val="0"/>
                </a:spcBef>
              </a:pPr>
            </a:p>
          </p:txBody>
        </p:sp>
        <p:sp>
          <p:nvSpPr>
            <p:cNvPr name="TextBox 34" id="34"/>
            <p:cNvSpPr txBox="true"/>
            <p:nvPr/>
          </p:nvSpPr>
          <p:spPr>
            <a:xfrm rot="0">
              <a:off x="17095388" y="13931581"/>
              <a:ext cx="4797091" cy="5804245"/>
            </a:xfrm>
            <a:prstGeom prst="rect">
              <a:avLst/>
            </a:prstGeom>
          </p:spPr>
          <p:txBody>
            <a:bodyPr anchor="t" rtlCol="false" tIns="0" lIns="0" bIns="0" rIns="0">
              <a:spAutoFit/>
            </a:bodyPr>
            <a:lstStyle/>
            <a:p>
              <a:pPr algn="l">
                <a:lnSpc>
                  <a:spcPts val="3499"/>
                </a:lnSpc>
                <a:spcBef>
                  <a:spcPct val="0"/>
                </a:spcBef>
              </a:pPr>
              <a:r>
                <a:rPr lang="en-US" sz="2499">
                  <a:solidFill>
                    <a:srgbClr val="000000"/>
                  </a:solidFill>
                  <a:latin typeface="Amnesty Trade Gothic 2"/>
                  <a:ea typeface="Amnesty Trade Gothic 2"/>
                  <a:cs typeface="Amnesty Trade Gothic 2"/>
                  <a:sym typeface="Amnesty Trade Gothic 2"/>
                </a:rPr>
                <a:t>Svobodna sem, ponovno v svoji hiši. Izpuščena sem bila 1. januarja, zato se želim zahvaliti Amnesty International za vse, kar ste storili zame in vsem vam, ki ste zahtevali mojo svobodo. Trenutno sem doma s svojimi otroki, možem in ostalimi. Želim se vam zahvaliti.</a:t>
              </a:r>
            </a:p>
          </p:txBody>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6341" r="0" b="-41435"/>
            </a:stretch>
          </a:blipFill>
        </p:spPr>
      </p:sp>
      <p:sp>
        <p:nvSpPr>
          <p:cNvPr name="Freeform 3" id="3"/>
          <p:cNvSpPr/>
          <p:nvPr/>
        </p:nvSpPr>
        <p:spPr>
          <a:xfrm flipH="false" flipV="false" rot="0">
            <a:off x="0" y="503583"/>
            <a:ext cx="9641979" cy="2314075"/>
          </a:xfrm>
          <a:custGeom>
            <a:avLst/>
            <a:gdLst/>
            <a:ahLst/>
            <a:cxnLst/>
            <a:rect r="r" b="b" t="t" l="l"/>
            <a:pathLst>
              <a:path h="2314075" w="9641979">
                <a:moveTo>
                  <a:pt x="0" y="0"/>
                </a:moveTo>
                <a:lnTo>
                  <a:pt x="9641979" y="0"/>
                </a:lnTo>
                <a:lnTo>
                  <a:pt x="9641979" y="2314075"/>
                </a:lnTo>
                <a:lnTo>
                  <a:pt x="0" y="231407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0">
            <a:off x="-703329" y="854075"/>
            <a:ext cx="11048636" cy="1451166"/>
          </a:xfrm>
          <a:prstGeom prst="rect">
            <a:avLst/>
          </a:prstGeom>
        </p:spPr>
        <p:txBody>
          <a:bodyPr anchor="t" rtlCol="false" tIns="0" lIns="0" bIns="0" rIns="0">
            <a:spAutoFit/>
          </a:bodyPr>
          <a:lstStyle/>
          <a:p>
            <a:pPr algn="ctr">
              <a:lnSpc>
                <a:spcPts val="11889"/>
              </a:lnSpc>
              <a:spcBef>
                <a:spcPct val="0"/>
              </a:spcBef>
            </a:pPr>
            <a:r>
              <a:rPr lang="en-US" b="true" sz="8492">
                <a:solidFill>
                  <a:srgbClr val="FFFFFF"/>
                </a:solidFill>
                <a:latin typeface="Amnesty Trade Gothic 1 Bold"/>
                <a:ea typeface="Amnesty Trade Gothic 1 Bold"/>
                <a:cs typeface="Amnesty Trade Gothic 1 Bold"/>
                <a:sym typeface="Amnesty Trade Gothic 1 Bold"/>
              </a:rPr>
              <a:t>DARIINA ZGODBA</a:t>
            </a:r>
          </a:p>
        </p:txBody>
      </p:sp>
      <p:sp>
        <p:nvSpPr>
          <p:cNvPr name="Freeform 5" id="5"/>
          <p:cNvSpPr/>
          <p:nvPr/>
        </p:nvSpPr>
        <p:spPr>
          <a:xfrm flipH="false" flipV="false" rot="0">
            <a:off x="3793577" y="2115578"/>
            <a:ext cx="6464973" cy="905096"/>
          </a:xfrm>
          <a:custGeom>
            <a:avLst/>
            <a:gdLst/>
            <a:ahLst/>
            <a:cxnLst/>
            <a:rect r="r" b="b" t="t" l="l"/>
            <a:pathLst>
              <a:path h="905096" w="6464973">
                <a:moveTo>
                  <a:pt x="0" y="0"/>
                </a:moveTo>
                <a:lnTo>
                  <a:pt x="6464974" y="0"/>
                </a:lnTo>
                <a:lnTo>
                  <a:pt x="6464974" y="905096"/>
                </a:lnTo>
                <a:lnTo>
                  <a:pt x="0" y="90509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726069" y="3468473"/>
            <a:ext cx="584087" cy="6489851"/>
          </a:xfrm>
          <a:custGeom>
            <a:avLst/>
            <a:gdLst/>
            <a:ahLst/>
            <a:cxnLst/>
            <a:rect r="r" b="b" t="t" l="l"/>
            <a:pathLst>
              <a:path h="6489851" w="584087">
                <a:moveTo>
                  <a:pt x="0" y="0"/>
                </a:moveTo>
                <a:lnTo>
                  <a:pt x="584087" y="0"/>
                </a:lnTo>
                <a:lnTo>
                  <a:pt x="584087" y="6489852"/>
                </a:lnTo>
                <a:lnTo>
                  <a:pt x="0" y="648985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7" id="7"/>
          <p:cNvSpPr/>
          <p:nvPr/>
        </p:nvSpPr>
        <p:spPr>
          <a:xfrm flipH="false" flipV="false" rot="0">
            <a:off x="1609793" y="2817658"/>
            <a:ext cx="1245569" cy="1245569"/>
          </a:xfrm>
          <a:custGeom>
            <a:avLst/>
            <a:gdLst/>
            <a:ahLst/>
            <a:cxnLst/>
            <a:rect r="r" b="b" t="t" l="l"/>
            <a:pathLst>
              <a:path h="1245569" w="1245569">
                <a:moveTo>
                  <a:pt x="0" y="0"/>
                </a:moveTo>
                <a:lnTo>
                  <a:pt x="1245569" y="0"/>
                </a:lnTo>
                <a:lnTo>
                  <a:pt x="1245569" y="1245569"/>
                </a:lnTo>
                <a:lnTo>
                  <a:pt x="0" y="1245569"/>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8" id="8"/>
          <p:cNvSpPr/>
          <p:nvPr/>
        </p:nvSpPr>
        <p:spPr>
          <a:xfrm flipH="false" flipV="false" rot="0">
            <a:off x="1622207" y="7078760"/>
            <a:ext cx="1237516" cy="1237516"/>
          </a:xfrm>
          <a:custGeom>
            <a:avLst/>
            <a:gdLst/>
            <a:ahLst/>
            <a:cxnLst/>
            <a:rect r="r" b="b" t="t" l="l"/>
            <a:pathLst>
              <a:path h="1237516" w="1237516">
                <a:moveTo>
                  <a:pt x="0" y="0"/>
                </a:moveTo>
                <a:lnTo>
                  <a:pt x="1237517" y="0"/>
                </a:lnTo>
                <a:lnTo>
                  <a:pt x="1237517" y="1237516"/>
                </a:lnTo>
                <a:lnTo>
                  <a:pt x="0" y="1237516"/>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9" id="9"/>
          <p:cNvSpPr/>
          <p:nvPr/>
        </p:nvSpPr>
        <p:spPr>
          <a:xfrm flipH="false" flipV="false" rot="0">
            <a:off x="1718227" y="8929625"/>
            <a:ext cx="1028700" cy="1028700"/>
          </a:xfrm>
          <a:custGeom>
            <a:avLst/>
            <a:gdLst/>
            <a:ahLst/>
            <a:cxnLst/>
            <a:rect r="r" b="b" t="t" l="l"/>
            <a:pathLst>
              <a:path h="1028700" w="1028700">
                <a:moveTo>
                  <a:pt x="0" y="0"/>
                </a:moveTo>
                <a:lnTo>
                  <a:pt x="1028700" y="0"/>
                </a:lnTo>
                <a:lnTo>
                  <a:pt x="1028700" y="1028700"/>
                </a:lnTo>
                <a:lnTo>
                  <a:pt x="0" y="1028700"/>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TextBox 10" id="10"/>
          <p:cNvSpPr txBox="true"/>
          <p:nvPr/>
        </p:nvSpPr>
        <p:spPr>
          <a:xfrm rot="0">
            <a:off x="3154999" y="2773981"/>
            <a:ext cx="10200574" cy="2116902"/>
          </a:xfrm>
          <a:prstGeom prst="rect">
            <a:avLst/>
          </a:prstGeom>
        </p:spPr>
        <p:txBody>
          <a:bodyPr anchor="t" rtlCol="false" tIns="0" lIns="0" bIns="0" rIns="0">
            <a:spAutoFit/>
          </a:bodyPr>
          <a:lstStyle/>
          <a:p>
            <a:pPr algn="l">
              <a:lnSpc>
                <a:spcPts val="5645"/>
              </a:lnSpc>
              <a:spcBef>
                <a:spcPct val="0"/>
              </a:spcBef>
            </a:pPr>
            <a:r>
              <a:rPr lang="en-US" sz="4032">
                <a:solidFill>
                  <a:srgbClr val="000000"/>
                </a:solidFill>
                <a:latin typeface="Amnesty Trade Gothic 1"/>
                <a:ea typeface="Amnesty Trade Gothic 1"/>
                <a:cs typeface="Amnesty Trade Gothic 1"/>
                <a:sym typeface="Amnesty Trade Gothic 1"/>
              </a:rPr>
              <a:t>Daria Egereva je zagovornica pravic staroselskih ljudstev in podnebne pravičnosti iz Sibirije. </a:t>
            </a:r>
          </a:p>
        </p:txBody>
      </p:sp>
      <p:sp>
        <p:nvSpPr>
          <p:cNvPr name="TextBox 11" id="11"/>
          <p:cNvSpPr txBox="true"/>
          <p:nvPr/>
        </p:nvSpPr>
        <p:spPr>
          <a:xfrm rot="0">
            <a:off x="3154999" y="7327073"/>
            <a:ext cx="11007304" cy="1402527"/>
          </a:xfrm>
          <a:prstGeom prst="rect">
            <a:avLst/>
          </a:prstGeom>
        </p:spPr>
        <p:txBody>
          <a:bodyPr anchor="t" rtlCol="false" tIns="0" lIns="0" bIns="0" rIns="0">
            <a:spAutoFit/>
          </a:bodyPr>
          <a:lstStyle/>
          <a:p>
            <a:pPr algn="l">
              <a:lnSpc>
                <a:spcPts val="5645"/>
              </a:lnSpc>
              <a:spcBef>
                <a:spcPct val="0"/>
              </a:spcBef>
            </a:pPr>
            <a:r>
              <a:rPr lang="en-US" sz="4032">
                <a:solidFill>
                  <a:srgbClr val="000000"/>
                </a:solidFill>
                <a:latin typeface="Amnesty Trade Gothic 1"/>
                <a:ea typeface="Amnesty Trade Gothic 1"/>
                <a:cs typeface="Amnesty Trade Gothic 1"/>
                <a:sym typeface="Amnesty Trade Gothic 1"/>
              </a:rPr>
              <a:t>Svoje življenje je posvetila zaščiti staroselskih ozemelj, jezikov, kultur in okolja.</a:t>
            </a:r>
          </a:p>
        </p:txBody>
      </p:sp>
      <p:sp>
        <p:nvSpPr>
          <p:cNvPr name="TextBox 12" id="12"/>
          <p:cNvSpPr txBox="true"/>
          <p:nvPr/>
        </p:nvSpPr>
        <p:spPr>
          <a:xfrm rot="0">
            <a:off x="3093143" y="8704611"/>
            <a:ext cx="12408438" cy="1402527"/>
          </a:xfrm>
          <a:prstGeom prst="rect">
            <a:avLst/>
          </a:prstGeom>
        </p:spPr>
        <p:txBody>
          <a:bodyPr anchor="t" rtlCol="false" tIns="0" lIns="0" bIns="0" rIns="0">
            <a:spAutoFit/>
          </a:bodyPr>
          <a:lstStyle/>
          <a:p>
            <a:pPr algn="l">
              <a:lnSpc>
                <a:spcPts val="5645"/>
              </a:lnSpc>
              <a:spcBef>
                <a:spcPct val="0"/>
              </a:spcBef>
            </a:pPr>
            <a:r>
              <a:rPr lang="en-US" sz="4032">
                <a:solidFill>
                  <a:srgbClr val="000000"/>
                </a:solidFill>
                <a:latin typeface="Amnesty Trade Gothic 1"/>
                <a:ea typeface="Amnesty Trade Gothic 1"/>
                <a:cs typeface="Amnesty Trade Gothic 1"/>
                <a:sym typeface="Amnesty Trade Gothic 1"/>
              </a:rPr>
              <a:t>Prijatelji jo opisujejo kot toplo, družabno in sočutno. Rada bere in obožuje sprehode v naravi. </a:t>
            </a:r>
          </a:p>
        </p:txBody>
      </p:sp>
      <p:sp>
        <p:nvSpPr>
          <p:cNvPr name="Freeform 13" id="13"/>
          <p:cNvSpPr/>
          <p:nvPr/>
        </p:nvSpPr>
        <p:spPr>
          <a:xfrm flipH="false" flipV="false" rot="0">
            <a:off x="14457578" y="3440442"/>
            <a:ext cx="7259950" cy="7296432"/>
          </a:xfrm>
          <a:custGeom>
            <a:avLst/>
            <a:gdLst/>
            <a:ahLst/>
            <a:cxnLst/>
            <a:rect r="r" b="b" t="t" l="l"/>
            <a:pathLst>
              <a:path h="7296432" w="7259950">
                <a:moveTo>
                  <a:pt x="0" y="0"/>
                </a:moveTo>
                <a:lnTo>
                  <a:pt x="7259950" y="0"/>
                </a:lnTo>
                <a:lnTo>
                  <a:pt x="7259950" y="7296433"/>
                </a:lnTo>
                <a:lnTo>
                  <a:pt x="0" y="7296433"/>
                </a:lnTo>
                <a:lnTo>
                  <a:pt x="0" y="0"/>
                </a:lnTo>
                <a:close/>
              </a:path>
            </a:pathLst>
          </a:custGeom>
          <a:blipFill>
            <a:blip r:embed="rId15">
              <a:alphaModFix amt="55000"/>
              <a:extLst>
                <a:ext uri="{96DAC541-7B7A-43D3-8B79-37D633B846F1}">
                  <asvg:svgBlip xmlns:asvg="http://schemas.microsoft.com/office/drawing/2016/SVG/main" r:embed="rId16"/>
                </a:ext>
              </a:extLst>
            </a:blip>
            <a:stretch>
              <a:fillRect l="0" t="0" r="0" b="0"/>
            </a:stretch>
          </a:blipFill>
        </p:spPr>
      </p:sp>
      <p:sp>
        <p:nvSpPr>
          <p:cNvPr name="Freeform 14" id="14"/>
          <p:cNvSpPr/>
          <p:nvPr/>
        </p:nvSpPr>
        <p:spPr>
          <a:xfrm flipH="false" flipV="false" rot="0">
            <a:off x="1533451" y="5143500"/>
            <a:ext cx="1321911" cy="1321911"/>
          </a:xfrm>
          <a:custGeom>
            <a:avLst/>
            <a:gdLst/>
            <a:ahLst/>
            <a:cxnLst/>
            <a:rect r="r" b="b" t="t" l="l"/>
            <a:pathLst>
              <a:path h="1321911" w="1321911">
                <a:moveTo>
                  <a:pt x="0" y="0"/>
                </a:moveTo>
                <a:lnTo>
                  <a:pt x="1321911" y="0"/>
                </a:lnTo>
                <a:lnTo>
                  <a:pt x="1321911" y="1321911"/>
                </a:lnTo>
                <a:lnTo>
                  <a:pt x="0" y="1321911"/>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TextBox 15" id="15"/>
          <p:cNvSpPr txBox="true"/>
          <p:nvPr/>
        </p:nvSpPr>
        <p:spPr>
          <a:xfrm rot="0">
            <a:off x="3154999" y="5067300"/>
            <a:ext cx="10200574" cy="2116902"/>
          </a:xfrm>
          <a:prstGeom prst="rect">
            <a:avLst/>
          </a:prstGeom>
        </p:spPr>
        <p:txBody>
          <a:bodyPr anchor="t" rtlCol="false" tIns="0" lIns="0" bIns="0" rIns="0">
            <a:spAutoFit/>
          </a:bodyPr>
          <a:lstStyle/>
          <a:p>
            <a:pPr algn="l">
              <a:lnSpc>
                <a:spcPts val="5645"/>
              </a:lnSpc>
              <a:spcBef>
                <a:spcPct val="0"/>
              </a:spcBef>
            </a:pPr>
            <a:r>
              <a:rPr lang="en-US" sz="4032">
                <a:solidFill>
                  <a:srgbClr val="000000"/>
                </a:solidFill>
                <a:latin typeface="Amnesty Trade Gothic 1"/>
                <a:ea typeface="Amnesty Trade Gothic 1"/>
                <a:cs typeface="Amnesty Trade Gothic 1"/>
                <a:sym typeface="Amnesty Trade Gothic 1"/>
              </a:rPr>
              <a:t>Pripada staroselskemu ljudstvu Selkup, ki šteje le okoli 3500 ljudi. Odraščala je v tajgi in je že od otroštva povezana z naravo.</a:t>
            </a:r>
          </a:p>
        </p:txBody>
      </p:sp>
      <p:grpSp>
        <p:nvGrpSpPr>
          <p:cNvPr name="Group 16" id="16"/>
          <p:cNvGrpSpPr/>
          <p:nvPr/>
        </p:nvGrpSpPr>
        <p:grpSpPr>
          <a:xfrm rot="-84677">
            <a:off x="13880605" y="-441282"/>
            <a:ext cx="4817290" cy="4840308"/>
            <a:chOff x="0" y="0"/>
            <a:chExt cx="36690046" cy="36865357"/>
          </a:xfrm>
        </p:grpSpPr>
        <p:sp>
          <p:nvSpPr>
            <p:cNvPr name="Freeform 17" id="17"/>
            <p:cNvSpPr/>
            <p:nvPr/>
          </p:nvSpPr>
          <p:spPr>
            <a:xfrm flipH="false" flipV="false" rot="-537359">
              <a:off x="-2645860" y="-2631149"/>
              <a:ext cx="41981765" cy="42127605"/>
            </a:xfrm>
            <a:custGeom>
              <a:avLst/>
              <a:gdLst/>
              <a:ahLst/>
              <a:cxnLst/>
              <a:rect r="r" b="b" t="t" l="l"/>
              <a:pathLst>
                <a:path h="42127605" w="41981765">
                  <a:moveTo>
                    <a:pt x="5739037" y="0"/>
                  </a:moveTo>
                  <a:lnTo>
                    <a:pt x="41981765" y="5711753"/>
                  </a:lnTo>
                  <a:lnTo>
                    <a:pt x="36242728" y="42127605"/>
                  </a:lnTo>
                  <a:lnTo>
                    <a:pt x="0" y="36415852"/>
                  </a:lnTo>
                  <a:lnTo>
                    <a:pt x="5739037" y="0"/>
                  </a:lnTo>
                  <a:close/>
                </a:path>
              </a:pathLst>
            </a:custGeom>
            <a:blipFill>
              <a:blip r:embed="rId19"/>
              <a:stretch>
                <a:fillRect l="0" t="-11079" r="-7812" b="-49728"/>
              </a:stretch>
            </a:blipFill>
          </p:spPr>
        </p:sp>
      </p:gr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6341" r="0" b="-41435"/>
            </a:stretch>
          </a:blipFill>
        </p:spPr>
      </p:sp>
      <p:sp>
        <p:nvSpPr>
          <p:cNvPr name="Freeform 3" id="3"/>
          <p:cNvSpPr/>
          <p:nvPr/>
        </p:nvSpPr>
        <p:spPr>
          <a:xfrm flipH="false" flipV="false" rot="0">
            <a:off x="0" y="560442"/>
            <a:ext cx="9503389" cy="2280813"/>
          </a:xfrm>
          <a:custGeom>
            <a:avLst/>
            <a:gdLst/>
            <a:ahLst/>
            <a:cxnLst/>
            <a:rect r="r" b="b" t="t" l="l"/>
            <a:pathLst>
              <a:path h="2280813" w="9503389">
                <a:moveTo>
                  <a:pt x="0" y="0"/>
                </a:moveTo>
                <a:lnTo>
                  <a:pt x="9503389" y="0"/>
                </a:lnTo>
                <a:lnTo>
                  <a:pt x="9503389" y="2280813"/>
                </a:lnTo>
                <a:lnTo>
                  <a:pt x="0" y="228081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0">
            <a:off x="-478557" y="927070"/>
            <a:ext cx="9803546" cy="1286829"/>
          </a:xfrm>
          <a:prstGeom prst="rect">
            <a:avLst/>
          </a:prstGeom>
        </p:spPr>
        <p:txBody>
          <a:bodyPr anchor="t" rtlCol="false" tIns="0" lIns="0" bIns="0" rIns="0">
            <a:spAutoFit/>
          </a:bodyPr>
          <a:lstStyle/>
          <a:p>
            <a:pPr algn="ctr">
              <a:lnSpc>
                <a:spcPts val="10549"/>
              </a:lnSpc>
              <a:spcBef>
                <a:spcPct val="0"/>
              </a:spcBef>
            </a:pPr>
            <a:r>
              <a:rPr lang="en-US" b="true" sz="7535">
                <a:solidFill>
                  <a:srgbClr val="FFFFFF"/>
                </a:solidFill>
                <a:latin typeface="Amnesty Trade Gothic 1 Bold"/>
                <a:ea typeface="Amnesty Trade Gothic 1 Bold"/>
                <a:cs typeface="Amnesty Trade Gothic 1 Bold"/>
                <a:sym typeface="Amnesty Trade Gothic 1 Bold"/>
              </a:rPr>
              <a:t>KAJ SE JE ZGODILO</a:t>
            </a:r>
          </a:p>
        </p:txBody>
      </p:sp>
      <p:sp>
        <p:nvSpPr>
          <p:cNvPr name="Freeform 5" id="5"/>
          <p:cNvSpPr/>
          <p:nvPr/>
        </p:nvSpPr>
        <p:spPr>
          <a:xfrm flipH="false" flipV="false" rot="0">
            <a:off x="3521903" y="2122308"/>
            <a:ext cx="5747658" cy="804672"/>
          </a:xfrm>
          <a:custGeom>
            <a:avLst/>
            <a:gdLst/>
            <a:ahLst/>
            <a:cxnLst/>
            <a:rect r="r" b="b" t="t" l="l"/>
            <a:pathLst>
              <a:path h="804672" w="5747658">
                <a:moveTo>
                  <a:pt x="0" y="0"/>
                </a:moveTo>
                <a:lnTo>
                  <a:pt x="5747659" y="0"/>
                </a:lnTo>
                <a:lnTo>
                  <a:pt x="5747659" y="804672"/>
                </a:lnTo>
                <a:lnTo>
                  <a:pt x="0" y="80467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397080" y="3423735"/>
            <a:ext cx="411796" cy="6863265"/>
          </a:xfrm>
          <a:custGeom>
            <a:avLst/>
            <a:gdLst/>
            <a:ahLst/>
            <a:cxnLst/>
            <a:rect r="r" b="b" t="t" l="l"/>
            <a:pathLst>
              <a:path h="6863265" w="411796">
                <a:moveTo>
                  <a:pt x="0" y="0"/>
                </a:moveTo>
                <a:lnTo>
                  <a:pt x="411796" y="0"/>
                </a:lnTo>
                <a:lnTo>
                  <a:pt x="411796" y="6863265"/>
                </a:lnTo>
                <a:lnTo>
                  <a:pt x="0" y="686326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7" id="7"/>
          <p:cNvGrpSpPr/>
          <p:nvPr/>
        </p:nvGrpSpPr>
        <p:grpSpPr>
          <a:xfrm rot="0">
            <a:off x="1064991" y="3335123"/>
            <a:ext cx="4659305" cy="1024391"/>
            <a:chOff x="0" y="0"/>
            <a:chExt cx="958705" cy="210780"/>
          </a:xfrm>
        </p:grpSpPr>
        <p:sp>
          <p:nvSpPr>
            <p:cNvPr name="Freeform 8" id="8"/>
            <p:cNvSpPr/>
            <p:nvPr/>
          </p:nvSpPr>
          <p:spPr>
            <a:xfrm flipH="false" flipV="false" rot="0">
              <a:off x="0" y="0"/>
              <a:ext cx="958705" cy="210780"/>
            </a:xfrm>
            <a:custGeom>
              <a:avLst/>
              <a:gdLst/>
              <a:ahLst/>
              <a:cxnLst/>
              <a:rect r="r" b="b" t="t" l="l"/>
              <a:pathLst>
                <a:path h="210780" w="958705">
                  <a:moveTo>
                    <a:pt x="32453" y="0"/>
                  </a:moveTo>
                  <a:lnTo>
                    <a:pt x="926252" y="0"/>
                  </a:lnTo>
                  <a:cubicBezTo>
                    <a:pt x="934859" y="0"/>
                    <a:pt x="943113" y="3419"/>
                    <a:pt x="949199" y="9505"/>
                  </a:cubicBezTo>
                  <a:cubicBezTo>
                    <a:pt x="955286" y="15591"/>
                    <a:pt x="958705" y="23846"/>
                    <a:pt x="958705" y="32453"/>
                  </a:cubicBezTo>
                  <a:lnTo>
                    <a:pt x="958705" y="178327"/>
                  </a:lnTo>
                  <a:cubicBezTo>
                    <a:pt x="958705" y="196250"/>
                    <a:pt x="944175" y="210780"/>
                    <a:pt x="926252" y="210780"/>
                  </a:cubicBezTo>
                  <a:lnTo>
                    <a:pt x="32453" y="210780"/>
                  </a:lnTo>
                  <a:cubicBezTo>
                    <a:pt x="14530" y="210780"/>
                    <a:pt x="0" y="196250"/>
                    <a:pt x="0" y="178327"/>
                  </a:cubicBezTo>
                  <a:lnTo>
                    <a:pt x="0" y="32453"/>
                  </a:lnTo>
                  <a:cubicBezTo>
                    <a:pt x="0" y="14530"/>
                    <a:pt x="14530" y="0"/>
                    <a:pt x="32453" y="0"/>
                  </a:cubicBezTo>
                  <a:close/>
                </a:path>
              </a:pathLst>
            </a:custGeom>
            <a:solidFill>
              <a:srgbClr val="000000"/>
            </a:solidFill>
          </p:spPr>
        </p:sp>
        <p:sp>
          <p:nvSpPr>
            <p:cNvPr name="TextBox 9" id="9"/>
            <p:cNvSpPr txBox="true"/>
            <p:nvPr/>
          </p:nvSpPr>
          <p:spPr>
            <a:xfrm>
              <a:off x="0" y="-38100"/>
              <a:ext cx="958705" cy="248880"/>
            </a:xfrm>
            <a:prstGeom prst="rect">
              <a:avLst/>
            </a:prstGeom>
          </p:spPr>
          <p:txBody>
            <a:bodyPr anchor="ctr" rtlCol="false" tIns="50800" lIns="50800" bIns="50800" rIns="50800"/>
            <a:lstStyle/>
            <a:p>
              <a:pPr algn="ctr">
                <a:lnSpc>
                  <a:spcPts val="2659"/>
                </a:lnSpc>
              </a:pPr>
            </a:p>
          </p:txBody>
        </p:sp>
      </p:grpSp>
      <p:grpSp>
        <p:nvGrpSpPr>
          <p:cNvPr name="Group 10" id="10"/>
          <p:cNvGrpSpPr/>
          <p:nvPr/>
        </p:nvGrpSpPr>
        <p:grpSpPr>
          <a:xfrm rot="0">
            <a:off x="1074516" y="4702414"/>
            <a:ext cx="4659305" cy="1167266"/>
            <a:chOff x="0" y="0"/>
            <a:chExt cx="958705" cy="240178"/>
          </a:xfrm>
        </p:grpSpPr>
        <p:sp>
          <p:nvSpPr>
            <p:cNvPr name="Freeform 11" id="11"/>
            <p:cNvSpPr/>
            <p:nvPr/>
          </p:nvSpPr>
          <p:spPr>
            <a:xfrm flipH="false" flipV="false" rot="0">
              <a:off x="0" y="0"/>
              <a:ext cx="958705" cy="240178"/>
            </a:xfrm>
            <a:custGeom>
              <a:avLst/>
              <a:gdLst/>
              <a:ahLst/>
              <a:cxnLst/>
              <a:rect r="r" b="b" t="t" l="l"/>
              <a:pathLst>
                <a:path h="240178" w="958705">
                  <a:moveTo>
                    <a:pt x="32453" y="0"/>
                  </a:moveTo>
                  <a:lnTo>
                    <a:pt x="926252" y="0"/>
                  </a:lnTo>
                  <a:cubicBezTo>
                    <a:pt x="934859" y="0"/>
                    <a:pt x="943113" y="3419"/>
                    <a:pt x="949199" y="9505"/>
                  </a:cubicBezTo>
                  <a:cubicBezTo>
                    <a:pt x="955286" y="15591"/>
                    <a:pt x="958705" y="23846"/>
                    <a:pt x="958705" y="32453"/>
                  </a:cubicBezTo>
                  <a:lnTo>
                    <a:pt x="958705" y="207725"/>
                  </a:lnTo>
                  <a:cubicBezTo>
                    <a:pt x="958705" y="225648"/>
                    <a:pt x="944175" y="240178"/>
                    <a:pt x="926252" y="240178"/>
                  </a:cubicBezTo>
                  <a:lnTo>
                    <a:pt x="32453" y="240178"/>
                  </a:lnTo>
                  <a:cubicBezTo>
                    <a:pt x="14530" y="240178"/>
                    <a:pt x="0" y="225648"/>
                    <a:pt x="0" y="207725"/>
                  </a:cubicBezTo>
                  <a:lnTo>
                    <a:pt x="0" y="32453"/>
                  </a:lnTo>
                  <a:cubicBezTo>
                    <a:pt x="0" y="14530"/>
                    <a:pt x="14530" y="0"/>
                    <a:pt x="32453" y="0"/>
                  </a:cubicBezTo>
                  <a:close/>
                </a:path>
              </a:pathLst>
            </a:custGeom>
            <a:solidFill>
              <a:srgbClr val="000000"/>
            </a:solidFill>
          </p:spPr>
        </p:sp>
        <p:sp>
          <p:nvSpPr>
            <p:cNvPr name="TextBox 12" id="12"/>
            <p:cNvSpPr txBox="true"/>
            <p:nvPr/>
          </p:nvSpPr>
          <p:spPr>
            <a:xfrm>
              <a:off x="0" y="-38100"/>
              <a:ext cx="958705" cy="278278"/>
            </a:xfrm>
            <a:prstGeom prst="rect">
              <a:avLst/>
            </a:prstGeom>
          </p:spPr>
          <p:txBody>
            <a:bodyPr anchor="ctr" rtlCol="false" tIns="50800" lIns="50800" bIns="50800" rIns="50800"/>
            <a:lstStyle/>
            <a:p>
              <a:pPr algn="ctr">
                <a:lnSpc>
                  <a:spcPts val="2659"/>
                </a:lnSpc>
              </a:pPr>
            </a:p>
          </p:txBody>
        </p:sp>
      </p:grpSp>
      <p:grpSp>
        <p:nvGrpSpPr>
          <p:cNvPr name="Group 13" id="13"/>
          <p:cNvGrpSpPr/>
          <p:nvPr/>
        </p:nvGrpSpPr>
        <p:grpSpPr>
          <a:xfrm rot="0">
            <a:off x="1064991" y="6069706"/>
            <a:ext cx="4659305" cy="1163040"/>
            <a:chOff x="0" y="0"/>
            <a:chExt cx="958705" cy="239309"/>
          </a:xfrm>
        </p:grpSpPr>
        <p:sp>
          <p:nvSpPr>
            <p:cNvPr name="Freeform 14" id="14"/>
            <p:cNvSpPr/>
            <p:nvPr/>
          </p:nvSpPr>
          <p:spPr>
            <a:xfrm flipH="false" flipV="false" rot="0">
              <a:off x="0" y="0"/>
              <a:ext cx="958705" cy="239309"/>
            </a:xfrm>
            <a:custGeom>
              <a:avLst/>
              <a:gdLst/>
              <a:ahLst/>
              <a:cxnLst/>
              <a:rect r="r" b="b" t="t" l="l"/>
              <a:pathLst>
                <a:path h="239309" w="958705">
                  <a:moveTo>
                    <a:pt x="32453" y="0"/>
                  </a:moveTo>
                  <a:lnTo>
                    <a:pt x="926252" y="0"/>
                  </a:lnTo>
                  <a:cubicBezTo>
                    <a:pt x="934859" y="0"/>
                    <a:pt x="943113" y="3419"/>
                    <a:pt x="949199" y="9505"/>
                  </a:cubicBezTo>
                  <a:cubicBezTo>
                    <a:pt x="955286" y="15591"/>
                    <a:pt x="958705" y="23846"/>
                    <a:pt x="958705" y="32453"/>
                  </a:cubicBezTo>
                  <a:lnTo>
                    <a:pt x="958705" y="206855"/>
                  </a:lnTo>
                  <a:cubicBezTo>
                    <a:pt x="958705" y="224779"/>
                    <a:pt x="944175" y="239309"/>
                    <a:pt x="926252" y="239309"/>
                  </a:cubicBezTo>
                  <a:lnTo>
                    <a:pt x="32453" y="239309"/>
                  </a:lnTo>
                  <a:cubicBezTo>
                    <a:pt x="14530" y="239309"/>
                    <a:pt x="0" y="224779"/>
                    <a:pt x="0" y="206855"/>
                  </a:cubicBezTo>
                  <a:lnTo>
                    <a:pt x="0" y="32453"/>
                  </a:lnTo>
                  <a:cubicBezTo>
                    <a:pt x="0" y="14530"/>
                    <a:pt x="14530" y="0"/>
                    <a:pt x="32453" y="0"/>
                  </a:cubicBezTo>
                  <a:close/>
                </a:path>
              </a:pathLst>
            </a:custGeom>
            <a:solidFill>
              <a:srgbClr val="000000"/>
            </a:solidFill>
          </p:spPr>
        </p:sp>
        <p:sp>
          <p:nvSpPr>
            <p:cNvPr name="TextBox 15" id="15"/>
            <p:cNvSpPr txBox="true"/>
            <p:nvPr/>
          </p:nvSpPr>
          <p:spPr>
            <a:xfrm>
              <a:off x="0" y="-38100"/>
              <a:ext cx="958705" cy="277409"/>
            </a:xfrm>
            <a:prstGeom prst="rect">
              <a:avLst/>
            </a:prstGeom>
          </p:spPr>
          <p:txBody>
            <a:bodyPr anchor="ctr" rtlCol="false" tIns="50800" lIns="50800" bIns="50800" rIns="50800"/>
            <a:lstStyle/>
            <a:p>
              <a:pPr algn="ctr">
                <a:lnSpc>
                  <a:spcPts val="2659"/>
                </a:lnSpc>
              </a:pPr>
            </a:p>
          </p:txBody>
        </p:sp>
      </p:grpSp>
      <p:grpSp>
        <p:nvGrpSpPr>
          <p:cNvPr name="Group 16" id="16"/>
          <p:cNvGrpSpPr/>
          <p:nvPr/>
        </p:nvGrpSpPr>
        <p:grpSpPr>
          <a:xfrm rot="0">
            <a:off x="990188" y="7653550"/>
            <a:ext cx="4659305" cy="881797"/>
            <a:chOff x="0" y="0"/>
            <a:chExt cx="958705" cy="181440"/>
          </a:xfrm>
        </p:grpSpPr>
        <p:sp>
          <p:nvSpPr>
            <p:cNvPr name="Freeform 17" id="17"/>
            <p:cNvSpPr/>
            <p:nvPr/>
          </p:nvSpPr>
          <p:spPr>
            <a:xfrm flipH="false" flipV="false" rot="0">
              <a:off x="0" y="0"/>
              <a:ext cx="958705" cy="181440"/>
            </a:xfrm>
            <a:custGeom>
              <a:avLst/>
              <a:gdLst/>
              <a:ahLst/>
              <a:cxnLst/>
              <a:rect r="r" b="b" t="t" l="l"/>
              <a:pathLst>
                <a:path h="181440" w="958705">
                  <a:moveTo>
                    <a:pt x="32453" y="0"/>
                  </a:moveTo>
                  <a:lnTo>
                    <a:pt x="926252" y="0"/>
                  </a:lnTo>
                  <a:cubicBezTo>
                    <a:pt x="934859" y="0"/>
                    <a:pt x="943113" y="3419"/>
                    <a:pt x="949199" y="9505"/>
                  </a:cubicBezTo>
                  <a:cubicBezTo>
                    <a:pt x="955286" y="15591"/>
                    <a:pt x="958705" y="23846"/>
                    <a:pt x="958705" y="32453"/>
                  </a:cubicBezTo>
                  <a:lnTo>
                    <a:pt x="958705" y="148987"/>
                  </a:lnTo>
                  <a:cubicBezTo>
                    <a:pt x="958705" y="166910"/>
                    <a:pt x="944175" y="181440"/>
                    <a:pt x="926252" y="181440"/>
                  </a:cubicBezTo>
                  <a:lnTo>
                    <a:pt x="32453" y="181440"/>
                  </a:lnTo>
                  <a:cubicBezTo>
                    <a:pt x="14530" y="181440"/>
                    <a:pt x="0" y="166910"/>
                    <a:pt x="0" y="148987"/>
                  </a:cubicBezTo>
                  <a:lnTo>
                    <a:pt x="0" y="32453"/>
                  </a:lnTo>
                  <a:cubicBezTo>
                    <a:pt x="0" y="14530"/>
                    <a:pt x="14530" y="0"/>
                    <a:pt x="32453" y="0"/>
                  </a:cubicBezTo>
                  <a:close/>
                </a:path>
              </a:pathLst>
            </a:custGeom>
            <a:solidFill>
              <a:srgbClr val="000000"/>
            </a:solidFill>
          </p:spPr>
        </p:sp>
        <p:sp>
          <p:nvSpPr>
            <p:cNvPr name="TextBox 18" id="18"/>
            <p:cNvSpPr txBox="true"/>
            <p:nvPr/>
          </p:nvSpPr>
          <p:spPr>
            <a:xfrm>
              <a:off x="0" y="-38100"/>
              <a:ext cx="958705" cy="219540"/>
            </a:xfrm>
            <a:prstGeom prst="rect">
              <a:avLst/>
            </a:prstGeom>
          </p:spPr>
          <p:txBody>
            <a:bodyPr anchor="ctr" rtlCol="false" tIns="50800" lIns="50800" bIns="50800" rIns="50800"/>
            <a:lstStyle/>
            <a:p>
              <a:pPr algn="ctr">
                <a:lnSpc>
                  <a:spcPts val="2659"/>
                </a:lnSpc>
              </a:pPr>
            </a:p>
          </p:txBody>
        </p:sp>
      </p:grpSp>
      <p:sp>
        <p:nvSpPr>
          <p:cNvPr name="TextBox 19" id="19"/>
          <p:cNvSpPr txBox="true"/>
          <p:nvPr/>
        </p:nvSpPr>
        <p:spPr>
          <a:xfrm rot="0">
            <a:off x="-2165965" y="3318960"/>
            <a:ext cx="11048636" cy="830764"/>
          </a:xfrm>
          <a:prstGeom prst="rect">
            <a:avLst/>
          </a:prstGeom>
        </p:spPr>
        <p:txBody>
          <a:bodyPr anchor="t" rtlCol="false" tIns="0" lIns="0" bIns="0" rIns="0">
            <a:spAutoFit/>
          </a:bodyPr>
          <a:lstStyle/>
          <a:p>
            <a:pPr algn="ctr">
              <a:lnSpc>
                <a:spcPts val="6709"/>
              </a:lnSpc>
              <a:spcBef>
                <a:spcPct val="0"/>
              </a:spcBef>
            </a:pPr>
            <a:r>
              <a:rPr lang="en-US" b="true" sz="4792">
                <a:solidFill>
                  <a:srgbClr val="FFFFFF"/>
                </a:solidFill>
                <a:latin typeface="Amnesty Trade Gothic 1 Bold"/>
                <a:ea typeface="Amnesty Trade Gothic 1 Bold"/>
                <a:cs typeface="Amnesty Trade Gothic 1 Bold"/>
                <a:sym typeface="Amnesty Trade Gothic 1 Bold"/>
              </a:rPr>
              <a:t>Pridržanje</a:t>
            </a:r>
          </a:p>
        </p:txBody>
      </p:sp>
      <p:sp>
        <p:nvSpPr>
          <p:cNvPr name="TextBox 20" id="20"/>
          <p:cNvSpPr txBox="true"/>
          <p:nvPr/>
        </p:nvSpPr>
        <p:spPr>
          <a:xfrm rot="0">
            <a:off x="-2120150" y="6155431"/>
            <a:ext cx="11048636" cy="830764"/>
          </a:xfrm>
          <a:prstGeom prst="rect">
            <a:avLst/>
          </a:prstGeom>
        </p:spPr>
        <p:txBody>
          <a:bodyPr anchor="t" rtlCol="false" tIns="0" lIns="0" bIns="0" rIns="0">
            <a:spAutoFit/>
          </a:bodyPr>
          <a:lstStyle/>
          <a:p>
            <a:pPr algn="ctr">
              <a:lnSpc>
                <a:spcPts val="6709"/>
              </a:lnSpc>
              <a:spcBef>
                <a:spcPct val="0"/>
              </a:spcBef>
            </a:pPr>
            <a:r>
              <a:rPr lang="en-US" b="true" sz="4792">
                <a:solidFill>
                  <a:srgbClr val="FFFFFF"/>
                </a:solidFill>
                <a:latin typeface="Amnesty Trade Gothic 1 Bold"/>
                <a:ea typeface="Amnesty Trade Gothic 1 Bold"/>
                <a:cs typeface="Amnesty Trade Gothic 1 Bold"/>
                <a:sym typeface="Amnesty Trade Gothic 1 Bold"/>
              </a:rPr>
              <a:t>Zaščita pravic</a:t>
            </a:r>
          </a:p>
        </p:txBody>
      </p:sp>
      <p:sp>
        <p:nvSpPr>
          <p:cNvPr name="TextBox 21" id="21"/>
          <p:cNvSpPr txBox="true"/>
          <p:nvPr/>
        </p:nvSpPr>
        <p:spPr>
          <a:xfrm rot="0">
            <a:off x="5915663" y="3107955"/>
            <a:ext cx="11343637" cy="1402527"/>
          </a:xfrm>
          <a:prstGeom prst="rect">
            <a:avLst/>
          </a:prstGeom>
        </p:spPr>
        <p:txBody>
          <a:bodyPr anchor="t" rtlCol="false" tIns="0" lIns="0" bIns="0" rIns="0">
            <a:spAutoFit/>
          </a:bodyPr>
          <a:lstStyle/>
          <a:p>
            <a:pPr algn="l">
              <a:lnSpc>
                <a:spcPts val="5645"/>
              </a:lnSpc>
              <a:spcBef>
                <a:spcPct val="0"/>
              </a:spcBef>
            </a:pPr>
            <a:r>
              <a:rPr lang="en-US" sz="4032">
                <a:solidFill>
                  <a:srgbClr val="000000"/>
                </a:solidFill>
                <a:latin typeface="Amnesty Trade Gothic 1"/>
                <a:ea typeface="Amnesty Trade Gothic 1"/>
                <a:cs typeface="Amnesty Trade Gothic 1"/>
                <a:sym typeface="Amnesty Trade Gothic 1"/>
              </a:rPr>
              <a:t>Ruske oblasti so Dario pridržale zaradi njenega miroljubnega dela za človekove pravice.</a:t>
            </a:r>
          </a:p>
        </p:txBody>
      </p:sp>
      <p:sp>
        <p:nvSpPr>
          <p:cNvPr name="TextBox 22" id="22"/>
          <p:cNvSpPr txBox="true"/>
          <p:nvPr/>
        </p:nvSpPr>
        <p:spPr>
          <a:xfrm rot="0">
            <a:off x="5915663" y="5993506"/>
            <a:ext cx="12106549" cy="1402527"/>
          </a:xfrm>
          <a:prstGeom prst="rect">
            <a:avLst/>
          </a:prstGeom>
        </p:spPr>
        <p:txBody>
          <a:bodyPr anchor="t" rtlCol="false" tIns="0" lIns="0" bIns="0" rIns="0">
            <a:spAutoFit/>
          </a:bodyPr>
          <a:lstStyle/>
          <a:p>
            <a:pPr algn="l">
              <a:lnSpc>
                <a:spcPts val="5645"/>
              </a:lnSpc>
              <a:spcBef>
                <a:spcPct val="0"/>
              </a:spcBef>
            </a:pPr>
            <a:r>
              <a:rPr lang="en-US" sz="4032">
                <a:solidFill>
                  <a:srgbClr val="000000"/>
                </a:solidFill>
                <a:latin typeface="Amnesty Trade Gothic 1"/>
                <a:ea typeface="Amnesty Trade Gothic 1"/>
                <a:cs typeface="Amnesty Trade Gothic 1"/>
                <a:sym typeface="Amnesty Trade Gothic 1"/>
              </a:rPr>
              <a:t>Njeno delo je bilo osredotočeno na zaščito staroseljskih ozemelj, jezikov in kultur.</a:t>
            </a:r>
          </a:p>
        </p:txBody>
      </p:sp>
      <p:grpSp>
        <p:nvGrpSpPr>
          <p:cNvPr name="Group 23" id="23"/>
          <p:cNvGrpSpPr/>
          <p:nvPr/>
        </p:nvGrpSpPr>
        <p:grpSpPr>
          <a:xfrm rot="0">
            <a:off x="1074516" y="9176035"/>
            <a:ext cx="4659305" cy="1163040"/>
            <a:chOff x="0" y="0"/>
            <a:chExt cx="958705" cy="239309"/>
          </a:xfrm>
        </p:grpSpPr>
        <p:sp>
          <p:nvSpPr>
            <p:cNvPr name="Freeform 24" id="24"/>
            <p:cNvSpPr/>
            <p:nvPr/>
          </p:nvSpPr>
          <p:spPr>
            <a:xfrm flipH="false" flipV="false" rot="0">
              <a:off x="0" y="0"/>
              <a:ext cx="958705" cy="239309"/>
            </a:xfrm>
            <a:custGeom>
              <a:avLst/>
              <a:gdLst/>
              <a:ahLst/>
              <a:cxnLst/>
              <a:rect r="r" b="b" t="t" l="l"/>
              <a:pathLst>
                <a:path h="239309" w="958705">
                  <a:moveTo>
                    <a:pt x="32453" y="0"/>
                  </a:moveTo>
                  <a:lnTo>
                    <a:pt x="926252" y="0"/>
                  </a:lnTo>
                  <a:cubicBezTo>
                    <a:pt x="934859" y="0"/>
                    <a:pt x="943113" y="3419"/>
                    <a:pt x="949199" y="9505"/>
                  </a:cubicBezTo>
                  <a:cubicBezTo>
                    <a:pt x="955286" y="15591"/>
                    <a:pt x="958705" y="23846"/>
                    <a:pt x="958705" y="32453"/>
                  </a:cubicBezTo>
                  <a:lnTo>
                    <a:pt x="958705" y="206855"/>
                  </a:lnTo>
                  <a:cubicBezTo>
                    <a:pt x="958705" y="224779"/>
                    <a:pt x="944175" y="239309"/>
                    <a:pt x="926252" y="239309"/>
                  </a:cubicBezTo>
                  <a:lnTo>
                    <a:pt x="32453" y="239309"/>
                  </a:lnTo>
                  <a:cubicBezTo>
                    <a:pt x="14530" y="239309"/>
                    <a:pt x="0" y="224779"/>
                    <a:pt x="0" y="206855"/>
                  </a:cubicBezTo>
                  <a:lnTo>
                    <a:pt x="0" y="32453"/>
                  </a:lnTo>
                  <a:cubicBezTo>
                    <a:pt x="0" y="14530"/>
                    <a:pt x="14530" y="0"/>
                    <a:pt x="32453" y="0"/>
                  </a:cubicBezTo>
                  <a:close/>
                </a:path>
              </a:pathLst>
            </a:custGeom>
            <a:solidFill>
              <a:srgbClr val="000000"/>
            </a:solidFill>
          </p:spPr>
        </p:sp>
        <p:sp>
          <p:nvSpPr>
            <p:cNvPr name="TextBox 25" id="25"/>
            <p:cNvSpPr txBox="true"/>
            <p:nvPr/>
          </p:nvSpPr>
          <p:spPr>
            <a:xfrm>
              <a:off x="0" y="-38100"/>
              <a:ext cx="958705" cy="277409"/>
            </a:xfrm>
            <a:prstGeom prst="rect">
              <a:avLst/>
            </a:prstGeom>
          </p:spPr>
          <p:txBody>
            <a:bodyPr anchor="ctr" rtlCol="false" tIns="50800" lIns="50800" bIns="50800" rIns="50800"/>
            <a:lstStyle/>
            <a:p>
              <a:pPr algn="ctr">
                <a:lnSpc>
                  <a:spcPts val="2659"/>
                </a:lnSpc>
              </a:pPr>
            </a:p>
          </p:txBody>
        </p:sp>
      </p:grpSp>
      <p:sp>
        <p:nvSpPr>
          <p:cNvPr name="Freeform 26" id="26"/>
          <p:cNvSpPr/>
          <p:nvPr/>
        </p:nvSpPr>
        <p:spPr>
          <a:xfrm flipH="false" flipV="false" rot="0">
            <a:off x="13456201" y="-80273"/>
            <a:ext cx="4831799" cy="7008016"/>
          </a:xfrm>
          <a:custGeom>
            <a:avLst/>
            <a:gdLst/>
            <a:ahLst/>
            <a:cxnLst/>
            <a:rect r="r" b="b" t="t" l="l"/>
            <a:pathLst>
              <a:path h="7008016" w="4831799">
                <a:moveTo>
                  <a:pt x="0" y="0"/>
                </a:moveTo>
                <a:lnTo>
                  <a:pt x="4831799" y="0"/>
                </a:lnTo>
                <a:lnTo>
                  <a:pt x="4831799" y="7008016"/>
                </a:lnTo>
                <a:lnTo>
                  <a:pt x="0" y="7008016"/>
                </a:lnTo>
                <a:lnTo>
                  <a:pt x="0" y="0"/>
                </a:lnTo>
                <a:close/>
              </a:path>
            </a:pathLst>
          </a:custGeom>
          <a:blipFill>
            <a:blip r:embed="rId9">
              <a:alphaModFix amt="30000"/>
            </a:blip>
            <a:stretch>
              <a:fillRect l="-19306" t="0" r="-25732" b="0"/>
            </a:stretch>
          </a:blipFill>
          <a:ln cap="sq">
            <a:noFill/>
            <a:prstDash val="solid"/>
            <a:miter/>
          </a:ln>
        </p:spPr>
      </p:sp>
      <p:sp>
        <p:nvSpPr>
          <p:cNvPr name="TextBox 27" id="27"/>
          <p:cNvSpPr txBox="true"/>
          <p:nvPr/>
        </p:nvSpPr>
        <p:spPr>
          <a:xfrm rot="0">
            <a:off x="-1904636" y="4738748"/>
            <a:ext cx="11048636" cy="830764"/>
          </a:xfrm>
          <a:prstGeom prst="rect">
            <a:avLst/>
          </a:prstGeom>
        </p:spPr>
        <p:txBody>
          <a:bodyPr anchor="t" rtlCol="false" tIns="0" lIns="0" bIns="0" rIns="0">
            <a:spAutoFit/>
          </a:bodyPr>
          <a:lstStyle/>
          <a:p>
            <a:pPr algn="ctr">
              <a:lnSpc>
                <a:spcPts val="6709"/>
              </a:lnSpc>
              <a:spcBef>
                <a:spcPct val="0"/>
              </a:spcBef>
            </a:pPr>
            <a:r>
              <a:rPr lang="en-US" b="true" sz="4792">
                <a:solidFill>
                  <a:srgbClr val="FFFFFF"/>
                </a:solidFill>
                <a:latin typeface="Amnesty Trade Gothic 1 Bold"/>
                <a:ea typeface="Amnesty Trade Gothic 1 Bold"/>
                <a:cs typeface="Amnesty Trade Gothic 1 Bold"/>
                <a:sym typeface="Amnesty Trade Gothic 1 Bold"/>
              </a:rPr>
              <a:t>Obtožbe</a:t>
            </a:r>
          </a:p>
        </p:txBody>
      </p:sp>
      <p:sp>
        <p:nvSpPr>
          <p:cNvPr name="TextBox 28" id="28"/>
          <p:cNvSpPr txBox="true"/>
          <p:nvPr/>
        </p:nvSpPr>
        <p:spPr>
          <a:xfrm rot="0">
            <a:off x="320973" y="7626679"/>
            <a:ext cx="6074760" cy="830764"/>
          </a:xfrm>
          <a:prstGeom prst="rect">
            <a:avLst/>
          </a:prstGeom>
        </p:spPr>
        <p:txBody>
          <a:bodyPr anchor="t" rtlCol="false" tIns="0" lIns="0" bIns="0" rIns="0">
            <a:spAutoFit/>
          </a:bodyPr>
          <a:lstStyle/>
          <a:p>
            <a:pPr algn="ctr">
              <a:lnSpc>
                <a:spcPts val="6709"/>
              </a:lnSpc>
              <a:spcBef>
                <a:spcPct val="0"/>
              </a:spcBef>
            </a:pPr>
            <a:r>
              <a:rPr lang="en-US" b="true" sz="4792">
                <a:solidFill>
                  <a:srgbClr val="FFFFFF"/>
                </a:solidFill>
                <a:latin typeface="Amnesty Trade Gothic 1 Bold"/>
                <a:ea typeface="Amnesty Trade Gothic 1 Bold"/>
                <a:cs typeface="Amnesty Trade Gothic 1 Bold"/>
                <a:sym typeface="Amnesty Trade Gothic 1 Bold"/>
              </a:rPr>
              <a:t>Represija</a:t>
            </a:r>
          </a:p>
        </p:txBody>
      </p:sp>
      <p:sp>
        <p:nvSpPr>
          <p:cNvPr name="TextBox 29" id="29"/>
          <p:cNvSpPr txBox="true"/>
          <p:nvPr/>
        </p:nvSpPr>
        <p:spPr>
          <a:xfrm rot="0">
            <a:off x="5915663" y="4467154"/>
            <a:ext cx="12021691" cy="1402527"/>
          </a:xfrm>
          <a:prstGeom prst="rect">
            <a:avLst/>
          </a:prstGeom>
        </p:spPr>
        <p:txBody>
          <a:bodyPr anchor="t" rtlCol="false" tIns="0" lIns="0" bIns="0" rIns="0">
            <a:spAutoFit/>
          </a:bodyPr>
          <a:lstStyle/>
          <a:p>
            <a:pPr algn="l">
              <a:lnSpc>
                <a:spcPts val="5645"/>
              </a:lnSpc>
              <a:spcBef>
                <a:spcPct val="0"/>
              </a:spcBef>
            </a:pPr>
            <a:r>
              <a:rPr lang="en-US" sz="4032">
                <a:solidFill>
                  <a:srgbClr val="000000"/>
                </a:solidFill>
                <a:latin typeface="Amnesty Trade Gothic 1"/>
                <a:ea typeface="Amnesty Trade Gothic 1"/>
                <a:cs typeface="Amnesty Trade Gothic 1"/>
                <a:sym typeface="Amnesty Trade Gothic 1"/>
              </a:rPr>
              <a:t>Oblast je mrežo za pravice staroselskih ljudstev označila za “teroristično”.</a:t>
            </a:r>
          </a:p>
        </p:txBody>
      </p:sp>
      <p:sp>
        <p:nvSpPr>
          <p:cNvPr name="TextBox 30" id="30"/>
          <p:cNvSpPr txBox="true"/>
          <p:nvPr/>
        </p:nvSpPr>
        <p:spPr>
          <a:xfrm rot="0">
            <a:off x="5915663" y="7653207"/>
            <a:ext cx="12554179" cy="1402527"/>
          </a:xfrm>
          <a:prstGeom prst="rect">
            <a:avLst/>
          </a:prstGeom>
        </p:spPr>
        <p:txBody>
          <a:bodyPr anchor="t" rtlCol="false" tIns="0" lIns="0" bIns="0" rIns="0">
            <a:spAutoFit/>
          </a:bodyPr>
          <a:lstStyle/>
          <a:p>
            <a:pPr algn="l">
              <a:lnSpc>
                <a:spcPts val="5645"/>
              </a:lnSpc>
              <a:spcBef>
                <a:spcPct val="0"/>
              </a:spcBef>
            </a:pPr>
            <a:r>
              <a:rPr lang="en-US" sz="4032">
                <a:solidFill>
                  <a:srgbClr val="000000"/>
                </a:solidFill>
                <a:latin typeface="Amnesty Trade Gothic 1"/>
                <a:ea typeface="Amnesty Trade Gothic 1"/>
                <a:cs typeface="Amnesty Trade Gothic 1"/>
                <a:sym typeface="Amnesty Trade Gothic 1"/>
              </a:rPr>
              <a:t>Obtožena  je bila ekstremizma in terorizma z namenom utišanja neodvisnih glasov. </a:t>
            </a:r>
          </a:p>
        </p:txBody>
      </p:sp>
      <p:sp>
        <p:nvSpPr>
          <p:cNvPr name="TextBox 31" id="31"/>
          <p:cNvSpPr txBox="true"/>
          <p:nvPr/>
        </p:nvSpPr>
        <p:spPr>
          <a:xfrm rot="0">
            <a:off x="282460" y="9289786"/>
            <a:ext cx="6074760" cy="830764"/>
          </a:xfrm>
          <a:prstGeom prst="rect">
            <a:avLst/>
          </a:prstGeom>
        </p:spPr>
        <p:txBody>
          <a:bodyPr anchor="t" rtlCol="false" tIns="0" lIns="0" bIns="0" rIns="0">
            <a:spAutoFit/>
          </a:bodyPr>
          <a:lstStyle/>
          <a:p>
            <a:pPr algn="ctr">
              <a:lnSpc>
                <a:spcPts val="6709"/>
              </a:lnSpc>
              <a:spcBef>
                <a:spcPct val="0"/>
              </a:spcBef>
            </a:pPr>
            <a:r>
              <a:rPr lang="en-US" b="true" sz="4792">
                <a:solidFill>
                  <a:srgbClr val="FFFFFF"/>
                </a:solidFill>
                <a:latin typeface="Amnesty Trade Gothic 1 Bold"/>
                <a:ea typeface="Amnesty Trade Gothic 1 Bold"/>
                <a:cs typeface="Amnesty Trade Gothic 1 Bold"/>
                <a:sym typeface="Amnesty Trade Gothic 1 Bold"/>
              </a:rPr>
              <a:t>Danes</a:t>
            </a:r>
          </a:p>
        </p:txBody>
      </p:sp>
      <p:sp>
        <p:nvSpPr>
          <p:cNvPr name="TextBox 32" id="32"/>
          <p:cNvSpPr txBox="true"/>
          <p:nvPr/>
        </p:nvSpPr>
        <p:spPr>
          <a:xfrm rot="0">
            <a:off x="6000521" y="9318361"/>
            <a:ext cx="5671818" cy="688152"/>
          </a:xfrm>
          <a:prstGeom prst="rect">
            <a:avLst/>
          </a:prstGeom>
        </p:spPr>
        <p:txBody>
          <a:bodyPr anchor="t" rtlCol="false" tIns="0" lIns="0" bIns="0" rIns="0">
            <a:spAutoFit/>
          </a:bodyPr>
          <a:lstStyle/>
          <a:p>
            <a:pPr algn="l">
              <a:lnSpc>
                <a:spcPts val="5645"/>
              </a:lnSpc>
              <a:spcBef>
                <a:spcPct val="0"/>
              </a:spcBef>
            </a:pPr>
            <a:r>
              <a:rPr lang="en-US" sz="4032">
                <a:solidFill>
                  <a:srgbClr val="000000"/>
                </a:solidFill>
                <a:latin typeface="Amnesty Trade Gothic 1"/>
                <a:ea typeface="Amnesty Trade Gothic 1"/>
                <a:cs typeface="Amnesty Trade Gothic 1"/>
                <a:sym typeface="Amnesty Trade Gothic 1"/>
              </a:rPr>
              <a:t>Grozi ji do 20 let zapora</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6341" r="0" b="-41435"/>
            </a:stretch>
          </a:blipFill>
        </p:spPr>
      </p:sp>
      <p:sp>
        <p:nvSpPr>
          <p:cNvPr name="Freeform 3" id="3"/>
          <p:cNvSpPr/>
          <p:nvPr/>
        </p:nvSpPr>
        <p:spPr>
          <a:xfrm flipH="false" flipV="false" rot="0">
            <a:off x="0" y="503583"/>
            <a:ext cx="9641979" cy="2314075"/>
          </a:xfrm>
          <a:custGeom>
            <a:avLst/>
            <a:gdLst/>
            <a:ahLst/>
            <a:cxnLst/>
            <a:rect r="r" b="b" t="t" l="l"/>
            <a:pathLst>
              <a:path h="2314075" w="9641979">
                <a:moveTo>
                  <a:pt x="0" y="0"/>
                </a:moveTo>
                <a:lnTo>
                  <a:pt x="9641979" y="0"/>
                </a:lnTo>
                <a:lnTo>
                  <a:pt x="9641979" y="2314075"/>
                </a:lnTo>
                <a:lnTo>
                  <a:pt x="0" y="231407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0">
            <a:off x="-703329" y="854075"/>
            <a:ext cx="11048636" cy="1451166"/>
          </a:xfrm>
          <a:prstGeom prst="rect">
            <a:avLst/>
          </a:prstGeom>
        </p:spPr>
        <p:txBody>
          <a:bodyPr anchor="t" rtlCol="false" tIns="0" lIns="0" bIns="0" rIns="0">
            <a:spAutoFit/>
          </a:bodyPr>
          <a:lstStyle/>
          <a:p>
            <a:pPr algn="ctr">
              <a:lnSpc>
                <a:spcPts val="11889"/>
              </a:lnSpc>
              <a:spcBef>
                <a:spcPct val="0"/>
              </a:spcBef>
            </a:pPr>
            <a:r>
              <a:rPr lang="en-US" b="true" sz="8492">
                <a:solidFill>
                  <a:srgbClr val="FFFFFF"/>
                </a:solidFill>
                <a:latin typeface="Amnesty Trade Gothic 1 Bold"/>
                <a:ea typeface="Amnesty Trade Gothic 1 Bold"/>
                <a:cs typeface="Amnesty Trade Gothic 1 Bold"/>
                <a:sym typeface="Amnesty Trade Gothic 1 Bold"/>
              </a:rPr>
              <a:t>VIDEO</a:t>
            </a:r>
          </a:p>
        </p:txBody>
      </p:sp>
      <p:sp>
        <p:nvSpPr>
          <p:cNvPr name="Freeform 5" id="5"/>
          <p:cNvSpPr/>
          <p:nvPr/>
        </p:nvSpPr>
        <p:spPr>
          <a:xfrm flipH="false" flipV="false" rot="0">
            <a:off x="2165539" y="2245132"/>
            <a:ext cx="5310901" cy="743526"/>
          </a:xfrm>
          <a:custGeom>
            <a:avLst/>
            <a:gdLst/>
            <a:ahLst/>
            <a:cxnLst/>
            <a:rect r="r" b="b" t="t" l="l"/>
            <a:pathLst>
              <a:path h="743526" w="5310901">
                <a:moveTo>
                  <a:pt x="0" y="0"/>
                </a:moveTo>
                <a:lnTo>
                  <a:pt x="5310901" y="0"/>
                </a:lnTo>
                <a:lnTo>
                  <a:pt x="5310901" y="743526"/>
                </a:lnTo>
                <a:lnTo>
                  <a:pt x="0" y="74352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14162303" y="2616895"/>
            <a:ext cx="8152043" cy="8193008"/>
          </a:xfrm>
          <a:custGeom>
            <a:avLst/>
            <a:gdLst/>
            <a:ahLst/>
            <a:cxnLst/>
            <a:rect r="r" b="b" t="t" l="l"/>
            <a:pathLst>
              <a:path h="8193008" w="8152043">
                <a:moveTo>
                  <a:pt x="0" y="0"/>
                </a:moveTo>
                <a:lnTo>
                  <a:pt x="8152043" y="0"/>
                </a:lnTo>
                <a:lnTo>
                  <a:pt x="8152043" y="8193008"/>
                </a:lnTo>
                <a:lnTo>
                  <a:pt x="0" y="8193008"/>
                </a:lnTo>
                <a:lnTo>
                  <a:pt x="0" y="0"/>
                </a:lnTo>
                <a:close/>
              </a:path>
            </a:pathLst>
          </a:custGeom>
          <a:blipFill>
            <a:blip r:embed="rId7">
              <a:alphaModFix amt="55000"/>
              <a:extLst>
                <a:ext uri="{96DAC541-7B7A-43D3-8B79-37D633B846F1}">
                  <asvg:svgBlip xmlns:asvg="http://schemas.microsoft.com/office/drawing/2016/SVG/main" r:embed="rId8"/>
                </a:ext>
              </a:extLst>
            </a:blip>
            <a:stretch>
              <a:fillRect l="0" t="0" r="0" b="0"/>
            </a:stretch>
          </a:blipFill>
        </p:spPr>
      </p:sp>
      <p:sp>
        <p:nvSpPr>
          <p:cNvPr name="Freeform 7" id="7"/>
          <p:cNvSpPr/>
          <p:nvPr/>
        </p:nvSpPr>
        <p:spPr>
          <a:xfrm flipH="false" flipV="false" rot="0">
            <a:off x="642732" y="4648503"/>
            <a:ext cx="9261608" cy="4813599"/>
          </a:xfrm>
          <a:custGeom>
            <a:avLst/>
            <a:gdLst/>
            <a:ahLst/>
            <a:cxnLst/>
            <a:rect r="r" b="b" t="t" l="l"/>
            <a:pathLst>
              <a:path h="4813599" w="9261608">
                <a:moveTo>
                  <a:pt x="0" y="0"/>
                </a:moveTo>
                <a:lnTo>
                  <a:pt x="9261608" y="0"/>
                </a:lnTo>
                <a:lnTo>
                  <a:pt x="9261608" y="4813599"/>
                </a:lnTo>
                <a:lnTo>
                  <a:pt x="0" y="4813599"/>
                </a:lnTo>
                <a:lnTo>
                  <a:pt x="0" y="0"/>
                </a:lnTo>
                <a:close/>
              </a:path>
            </a:pathLst>
          </a:custGeom>
          <a:blipFill>
            <a:blip r:embed="rId9"/>
            <a:stretch>
              <a:fillRect l="0" t="0" r="0" b="0"/>
            </a:stretch>
          </a:blipFill>
        </p:spPr>
      </p:sp>
      <p:sp>
        <p:nvSpPr>
          <p:cNvPr name="TextBox 8" id="8"/>
          <p:cNvSpPr txBox="true"/>
          <p:nvPr/>
        </p:nvSpPr>
        <p:spPr>
          <a:xfrm rot="0">
            <a:off x="1253512" y="3592596"/>
            <a:ext cx="7134955" cy="539088"/>
          </a:xfrm>
          <a:prstGeom prst="rect">
            <a:avLst/>
          </a:prstGeom>
        </p:spPr>
        <p:txBody>
          <a:bodyPr anchor="t" rtlCol="false" tIns="0" lIns="0" bIns="0" rIns="0">
            <a:spAutoFit/>
          </a:bodyPr>
          <a:lstStyle/>
          <a:p>
            <a:pPr algn="ctr">
              <a:lnSpc>
                <a:spcPts val="4409"/>
              </a:lnSpc>
            </a:pPr>
            <a:r>
              <a:rPr lang="en-US" sz="3150" u="sng">
                <a:solidFill>
                  <a:srgbClr val="000000"/>
                </a:solidFill>
                <a:latin typeface="Amnesty Trade Gothic 2"/>
                <a:ea typeface="Amnesty Trade Gothic 2"/>
                <a:cs typeface="Amnesty Trade Gothic 2"/>
                <a:sym typeface="Amnesty Trade Gothic 2"/>
                <a:hlinkClick r:id="rId10" tooltip="https://www.youtube.com/watch?v=aqbEaS4Bods"/>
              </a:rPr>
              <a:t>https://www.youtube.com/watch?v=aqbEaS4Bods</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6341" r="0" b="-41435"/>
            </a:stretch>
          </a:blipFill>
        </p:spPr>
      </p:sp>
      <p:sp>
        <p:nvSpPr>
          <p:cNvPr name="TextBox 3" id="3"/>
          <p:cNvSpPr txBox="true"/>
          <p:nvPr/>
        </p:nvSpPr>
        <p:spPr>
          <a:xfrm rot="0">
            <a:off x="-239278" y="30800"/>
            <a:ext cx="18766557" cy="2147755"/>
          </a:xfrm>
          <a:prstGeom prst="rect">
            <a:avLst/>
          </a:prstGeom>
        </p:spPr>
        <p:txBody>
          <a:bodyPr anchor="t" rtlCol="false" tIns="0" lIns="0" bIns="0" rIns="0">
            <a:spAutoFit/>
          </a:bodyPr>
          <a:lstStyle/>
          <a:p>
            <a:pPr algn="ctr">
              <a:lnSpc>
                <a:spcPts val="8669"/>
              </a:lnSpc>
              <a:spcBef>
                <a:spcPct val="0"/>
              </a:spcBef>
            </a:pPr>
            <a:r>
              <a:rPr lang="en-US" b="true" sz="6192">
                <a:solidFill>
                  <a:srgbClr val="000000"/>
                </a:solidFill>
                <a:latin typeface="Amnesty Trade Gothic 1 Bold"/>
                <a:ea typeface="Amnesty Trade Gothic 1 Bold"/>
                <a:cs typeface="Amnesty Trade Gothic 1 Bold"/>
                <a:sym typeface="Amnesty Trade Gothic 1 Bold"/>
              </a:rPr>
              <a:t>PIŠITE VODJI PREISKOVALNEGA ODBORA RUSKE FEDERACIJE</a:t>
            </a:r>
          </a:p>
        </p:txBody>
      </p:sp>
      <p:sp>
        <p:nvSpPr>
          <p:cNvPr name="Freeform 4" id="4"/>
          <p:cNvSpPr/>
          <p:nvPr/>
        </p:nvSpPr>
        <p:spPr>
          <a:xfrm flipH="false" flipV="false" rot="0">
            <a:off x="-171450" y="1028700"/>
            <a:ext cx="4439397" cy="621516"/>
          </a:xfrm>
          <a:custGeom>
            <a:avLst/>
            <a:gdLst/>
            <a:ahLst/>
            <a:cxnLst/>
            <a:rect r="r" b="b" t="t" l="l"/>
            <a:pathLst>
              <a:path h="621516" w="4439397">
                <a:moveTo>
                  <a:pt x="0" y="0"/>
                </a:moveTo>
                <a:lnTo>
                  <a:pt x="4439397" y="0"/>
                </a:lnTo>
                <a:lnTo>
                  <a:pt x="4439397" y="621516"/>
                </a:lnTo>
                <a:lnTo>
                  <a:pt x="0" y="62151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9615053" y="2220321"/>
            <a:ext cx="35351" cy="7070261"/>
          </a:xfrm>
          <a:custGeom>
            <a:avLst/>
            <a:gdLst/>
            <a:ahLst/>
            <a:cxnLst/>
            <a:rect r="r" b="b" t="t" l="l"/>
            <a:pathLst>
              <a:path h="7070261" w="35351">
                <a:moveTo>
                  <a:pt x="0" y="0"/>
                </a:moveTo>
                <a:lnTo>
                  <a:pt x="35351" y="0"/>
                </a:lnTo>
                <a:lnTo>
                  <a:pt x="35351" y="7070261"/>
                </a:lnTo>
                <a:lnTo>
                  <a:pt x="0" y="707026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9733536" y="8751325"/>
            <a:ext cx="1616066" cy="1171648"/>
          </a:xfrm>
          <a:custGeom>
            <a:avLst/>
            <a:gdLst/>
            <a:ahLst/>
            <a:cxnLst/>
            <a:rect r="r" b="b" t="t" l="l"/>
            <a:pathLst>
              <a:path h="1171648" w="1616066">
                <a:moveTo>
                  <a:pt x="0" y="0"/>
                </a:moveTo>
                <a:lnTo>
                  <a:pt x="1616066" y="0"/>
                </a:lnTo>
                <a:lnTo>
                  <a:pt x="1616066" y="1171648"/>
                </a:lnTo>
                <a:lnTo>
                  <a:pt x="0" y="117164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7" id="7"/>
          <p:cNvSpPr txBox="true"/>
          <p:nvPr/>
        </p:nvSpPr>
        <p:spPr>
          <a:xfrm rot="0">
            <a:off x="10049089" y="5688777"/>
            <a:ext cx="7209980" cy="1937412"/>
          </a:xfrm>
          <a:prstGeom prst="rect">
            <a:avLst/>
          </a:prstGeom>
        </p:spPr>
        <p:txBody>
          <a:bodyPr anchor="t" rtlCol="false" tIns="0" lIns="0" bIns="0" rIns="0">
            <a:spAutoFit/>
          </a:bodyPr>
          <a:lstStyle/>
          <a:p>
            <a:pPr algn="ctr">
              <a:lnSpc>
                <a:spcPts val="5175"/>
              </a:lnSpc>
              <a:spcBef>
                <a:spcPct val="0"/>
              </a:spcBef>
            </a:pPr>
            <a:r>
              <a:rPr lang="en-US" sz="3696">
                <a:solidFill>
                  <a:srgbClr val="000000"/>
                </a:solidFill>
                <a:latin typeface="Amnesty Trade Gothic 1"/>
                <a:ea typeface="Amnesty Trade Gothic 1"/>
                <a:cs typeface="Amnesty Trade Gothic 1"/>
                <a:sym typeface="Amnesty Trade Gothic 1"/>
              </a:rPr>
              <a:t>Svoje apele pošljite Amnesty International Slovenije, kjer jih bomo zbrali in poslali naprej</a:t>
            </a:r>
          </a:p>
        </p:txBody>
      </p:sp>
      <p:sp>
        <p:nvSpPr>
          <p:cNvPr name="TextBox 8" id="8"/>
          <p:cNvSpPr txBox="true"/>
          <p:nvPr/>
        </p:nvSpPr>
        <p:spPr>
          <a:xfrm rot="0">
            <a:off x="344870" y="3184933"/>
            <a:ext cx="8799130" cy="2831277"/>
          </a:xfrm>
          <a:prstGeom prst="rect">
            <a:avLst/>
          </a:prstGeom>
        </p:spPr>
        <p:txBody>
          <a:bodyPr anchor="t" rtlCol="false" tIns="0" lIns="0" bIns="0" rIns="0">
            <a:spAutoFit/>
          </a:bodyPr>
          <a:lstStyle/>
          <a:p>
            <a:pPr algn="ctr">
              <a:lnSpc>
                <a:spcPts val="5645"/>
              </a:lnSpc>
              <a:spcBef>
                <a:spcPct val="0"/>
              </a:spcBef>
            </a:pPr>
            <a:r>
              <a:rPr lang="en-US" sz="4032">
                <a:solidFill>
                  <a:srgbClr val="000000"/>
                </a:solidFill>
                <a:latin typeface="Amnesty Trade Gothic 1"/>
                <a:ea typeface="Amnesty Trade Gothic 1"/>
                <a:cs typeface="Amnesty Trade Gothic 1"/>
                <a:sym typeface="Amnesty Trade Gothic 1"/>
              </a:rPr>
              <a:t>Zahtevajte takojšnjo in brezpogojno izpustitev Darie Egereve ter konec represije nad aktivisti_kami za pravice staroselskih ljudstev po vsej Rusiji.</a:t>
            </a:r>
          </a:p>
        </p:txBody>
      </p:sp>
      <p:sp>
        <p:nvSpPr>
          <p:cNvPr name="TextBox 9" id="9"/>
          <p:cNvSpPr txBox="true"/>
          <p:nvPr/>
        </p:nvSpPr>
        <p:spPr>
          <a:xfrm rot="0">
            <a:off x="-171450" y="7022589"/>
            <a:ext cx="9821854" cy="2116902"/>
          </a:xfrm>
          <a:prstGeom prst="rect">
            <a:avLst/>
          </a:prstGeom>
        </p:spPr>
        <p:txBody>
          <a:bodyPr anchor="t" rtlCol="false" tIns="0" lIns="0" bIns="0" rIns="0">
            <a:spAutoFit/>
          </a:bodyPr>
          <a:lstStyle/>
          <a:p>
            <a:pPr algn="ctr">
              <a:lnSpc>
                <a:spcPts val="5645"/>
              </a:lnSpc>
              <a:spcBef>
                <a:spcPct val="0"/>
              </a:spcBef>
            </a:pPr>
            <a:r>
              <a:rPr lang="en-US" b="true" sz="4032">
                <a:solidFill>
                  <a:srgbClr val="000000"/>
                </a:solidFill>
                <a:latin typeface="Amnesty Trade Gothic 1 Bold"/>
                <a:ea typeface="Amnesty Trade Gothic 1 Bold"/>
                <a:cs typeface="Amnesty Trade Gothic 1 Bold"/>
                <a:sym typeface="Amnesty Trade Gothic 1 Bold"/>
              </a:rPr>
              <a:t>NASLAVLJANJE:</a:t>
            </a:r>
            <a:r>
              <a:rPr lang="en-US" sz="4032">
                <a:solidFill>
                  <a:srgbClr val="000000"/>
                </a:solidFill>
                <a:latin typeface="Amnesty Trade Gothic 1"/>
                <a:ea typeface="Amnesty Trade Gothic 1"/>
                <a:cs typeface="Amnesty Trade Gothic 1"/>
                <a:sym typeface="Amnesty Trade Gothic 1"/>
              </a:rPr>
              <a:t> Dear Head of the Investigative Committee of the Russian Federation</a:t>
            </a:r>
          </a:p>
        </p:txBody>
      </p:sp>
      <p:sp>
        <p:nvSpPr>
          <p:cNvPr name="TextBox 10" id="10"/>
          <p:cNvSpPr txBox="true"/>
          <p:nvPr/>
        </p:nvSpPr>
        <p:spPr>
          <a:xfrm rot="0">
            <a:off x="11349602" y="8546002"/>
            <a:ext cx="6732271" cy="1376970"/>
          </a:xfrm>
          <a:prstGeom prst="rect">
            <a:avLst/>
          </a:prstGeom>
        </p:spPr>
        <p:txBody>
          <a:bodyPr anchor="t" rtlCol="false" tIns="0" lIns="0" bIns="0" rIns="0">
            <a:spAutoFit/>
          </a:bodyPr>
          <a:lstStyle/>
          <a:p>
            <a:pPr algn="ctr">
              <a:lnSpc>
                <a:spcPts val="3677"/>
              </a:lnSpc>
            </a:pPr>
            <a:r>
              <a:rPr lang="en-US" sz="2626" b="true">
                <a:solidFill>
                  <a:srgbClr val="000000"/>
                </a:solidFill>
                <a:latin typeface="Amnesty Trade Gothic 1 Bold"/>
                <a:ea typeface="Amnesty Trade Gothic 1 Bold"/>
                <a:cs typeface="Amnesty Trade Gothic 1 Bold"/>
                <a:sym typeface="Amnesty Trade Gothic 1 Bold"/>
              </a:rPr>
              <a:t>NASLOV:  </a:t>
            </a:r>
            <a:r>
              <a:rPr lang="en-US" sz="2626">
                <a:solidFill>
                  <a:srgbClr val="000000"/>
                </a:solidFill>
                <a:latin typeface="Amnesty Trade Gothic 1"/>
                <a:ea typeface="Amnesty Trade Gothic 1"/>
                <a:cs typeface="Amnesty Trade Gothic 1"/>
                <a:sym typeface="Amnesty Trade Gothic 1"/>
              </a:rPr>
              <a:t>Amnesty International Slovenije</a:t>
            </a:r>
          </a:p>
          <a:p>
            <a:pPr algn="ctr">
              <a:lnSpc>
                <a:spcPts val="3677"/>
              </a:lnSpc>
            </a:pPr>
            <a:r>
              <a:rPr lang="en-US" sz="2626">
                <a:solidFill>
                  <a:srgbClr val="000000"/>
                </a:solidFill>
                <a:latin typeface="Amnesty Trade Gothic 1"/>
                <a:ea typeface="Amnesty Trade Gothic 1"/>
                <a:cs typeface="Amnesty Trade Gothic 1"/>
                <a:sym typeface="Amnesty Trade Gothic 1"/>
              </a:rPr>
              <a:t>Dunajska cesta 5</a:t>
            </a:r>
          </a:p>
          <a:p>
            <a:pPr algn="ctr">
              <a:lnSpc>
                <a:spcPts val="3677"/>
              </a:lnSpc>
              <a:spcBef>
                <a:spcPct val="0"/>
              </a:spcBef>
            </a:pPr>
            <a:r>
              <a:rPr lang="en-US" sz="2626">
                <a:solidFill>
                  <a:srgbClr val="000000"/>
                </a:solidFill>
                <a:latin typeface="Amnesty Trade Gothic 1"/>
                <a:ea typeface="Amnesty Trade Gothic 1"/>
                <a:cs typeface="Amnesty Trade Gothic 1"/>
                <a:sym typeface="Amnesty Trade Gothic 1"/>
              </a:rPr>
              <a:t>1000 Ljubljana</a:t>
            </a:r>
          </a:p>
        </p:txBody>
      </p:sp>
      <p:sp>
        <p:nvSpPr>
          <p:cNvPr name="TextBox 11" id="11"/>
          <p:cNvSpPr txBox="true"/>
          <p:nvPr/>
        </p:nvSpPr>
        <p:spPr>
          <a:xfrm rot="0">
            <a:off x="9314748" y="3184933"/>
            <a:ext cx="8855589" cy="1828492"/>
          </a:xfrm>
          <a:prstGeom prst="rect">
            <a:avLst/>
          </a:prstGeom>
        </p:spPr>
        <p:txBody>
          <a:bodyPr anchor="t" rtlCol="false" tIns="0" lIns="0" bIns="0" rIns="0">
            <a:spAutoFit/>
          </a:bodyPr>
          <a:lstStyle/>
          <a:p>
            <a:pPr algn="ctr">
              <a:lnSpc>
                <a:spcPts val="4847"/>
              </a:lnSpc>
              <a:spcBef>
                <a:spcPct val="0"/>
              </a:spcBef>
            </a:pPr>
            <a:r>
              <a:rPr lang="en-US" sz="3462">
                <a:solidFill>
                  <a:srgbClr val="000000"/>
                </a:solidFill>
                <a:latin typeface="Amnesty Trade Gothic 1"/>
                <a:ea typeface="Amnesty Trade Gothic 1"/>
                <a:cs typeface="Amnesty Trade Gothic 1"/>
                <a:sym typeface="Amnesty Trade Gothic 1"/>
              </a:rPr>
              <a:t>Pomagajte širiti sporočilo tako, da na družbenih omrežjih označite rusko veleposlaništvo in/ali konzulat v Sloveniji.</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6341" r="0" b="-41435"/>
            </a:stretch>
          </a:blipFill>
        </p:spPr>
      </p:sp>
      <p:sp>
        <p:nvSpPr>
          <p:cNvPr name="Freeform 3" id="3"/>
          <p:cNvSpPr/>
          <p:nvPr/>
        </p:nvSpPr>
        <p:spPr>
          <a:xfrm flipH="false" flipV="false" rot="0">
            <a:off x="4839350" y="863152"/>
            <a:ext cx="8333349" cy="1166669"/>
          </a:xfrm>
          <a:custGeom>
            <a:avLst/>
            <a:gdLst/>
            <a:ahLst/>
            <a:cxnLst/>
            <a:rect r="r" b="b" t="t" l="l"/>
            <a:pathLst>
              <a:path h="1166669" w="8333349">
                <a:moveTo>
                  <a:pt x="0" y="0"/>
                </a:moveTo>
                <a:lnTo>
                  <a:pt x="8333348" y="0"/>
                </a:lnTo>
                <a:lnTo>
                  <a:pt x="8333348" y="1166669"/>
                </a:lnTo>
                <a:lnTo>
                  <a:pt x="0" y="116666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0">
            <a:off x="-239278" y="30800"/>
            <a:ext cx="18766557" cy="1052380"/>
          </a:xfrm>
          <a:prstGeom prst="rect">
            <a:avLst/>
          </a:prstGeom>
        </p:spPr>
        <p:txBody>
          <a:bodyPr anchor="t" rtlCol="false" tIns="0" lIns="0" bIns="0" rIns="0">
            <a:spAutoFit/>
          </a:bodyPr>
          <a:lstStyle/>
          <a:p>
            <a:pPr algn="ctr">
              <a:lnSpc>
                <a:spcPts val="8669"/>
              </a:lnSpc>
              <a:spcBef>
                <a:spcPct val="0"/>
              </a:spcBef>
            </a:pPr>
            <a:r>
              <a:rPr lang="en-US" b="true" sz="6192">
                <a:solidFill>
                  <a:srgbClr val="000000"/>
                </a:solidFill>
                <a:latin typeface="Amnesty Trade Gothic 1 Bold"/>
                <a:ea typeface="Amnesty Trade Gothic 1 Bold"/>
                <a:cs typeface="Amnesty Trade Gothic 1 Bold"/>
                <a:sym typeface="Amnesty Trade Gothic 1 Bold"/>
              </a:rPr>
              <a:t>Pošljite Darii sporočila upanja in solidarnosti </a:t>
            </a:r>
          </a:p>
        </p:txBody>
      </p:sp>
      <p:sp>
        <p:nvSpPr>
          <p:cNvPr name="Freeform 5" id="5"/>
          <p:cNvSpPr/>
          <p:nvPr/>
        </p:nvSpPr>
        <p:spPr>
          <a:xfrm flipH="false" flipV="false" rot="0">
            <a:off x="9615053" y="2220321"/>
            <a:ext cx="35351" cy="7070261"/>
          </a:xfrm>
          <a:custGeom>
            <a:avLst/>
            <a:gdLst/>
            <a:ahLst/>
            <a:cxnLst/>
            <a:rect r="r" b="b" t="t" l="l"/>
            <a:pathLst>
              <a:path h="7070261" w="35351">
                <a:moveTo>
                  <a:pt x="0" y="0"/>
                </a:moveTo>
                <a:lnTo>
                  <a:pt x="35351" y="0"/>
                </a:lnTo>
                <a:lnTo>
                  <a:pt x="35351" y="7070261"/>
                </a:lnTo>
                <a:lnTo>
                  <a:pt x="0" y="707026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11011982" y="7373711"/>
            <a:ext cx="1285898" cy="1285898"/>
          </a:xfrm>
          <a:custGeom>
            <a:avLst/>
            <a:gdLst/>
            <a:ahLst/>
            <a:cxnLst/>
            <a:rect r="r" b="b" t="t" l="l"/>
            <a:pathLst>
              <a:path h="1285898" w="1285898">
                <a:moveTo>
                  <a:pt x="0" y="0"/>
                </a:moveTo>
                <a:lnTo>
                  <a:pt x="1285898" y="0"/>
                </a:lnTo>
                <a:lnTo>
                  <a:pt x="1285898" y="1285898"/>
                </a:lnTo>
                <a:lnTo>
                  <a:pt x="0" y="128589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7" id="7"/>
          <p:cNvSpPr txBox="true"/>
          <p:nvPr/>
        </p:nvSpPr>
        <p:spPr>
          <a:xfrm rot="0">
            <a:off x="11288110" y="4202523"/>
            <a:ext cx="6732271" cy="1376970"/>
          </a:xfrm>
          <a:prstGeom prst="rect">
            <a:avLst/>
          </a:prstGeom>
        </p:spPr>
        <p:txBody>
          <a:bodyPr anchor="t" rtlCol="false" tIns="0" lIns="0" bIns="0" rIns="0">
            <a:spAutoFit/>
          </a:bodyPr>
          <a:lstStyle/>
          <a:p>
            <a:pPr algn="ctr">
              <a:lnSpc>
                <a:spcPts val="3677"/>
              </a:lnSpc>
            </a:pPr>
            <a:r>
              <a:rPr lang="en-US" sz="2626" b="true">
                <a:solidFill>
                  <a:srgbClr val="000000"/>
                </a:solidFill>
                <a:latin typeface="Amnesty Trade Gothic 1 Bold"/>
                <a:ea typeface="Amnesty Trade Gothic 1 Bold"/>
                <a:cs typeface="Amnesty Trade Gothic 1 Bold"/>
                <a:sym typeface="Amnesty Trade Gothic 1 Bold"/>
              </a:rPr>
              <a:t>NASLOV:  </a:t>
            </a:r>
            <a:r>
              <a:rPr lang="en-US" sz="2626">
                <a:solidFill>
                  <a:srgbClr val="000000"/>
                </a:solidFill>
                <a:latin typeface="Amnesty Trade Gothic 1"/>
                <a:ea typeface="Amnesty Trade Gothic 1"/>
                <a:cs typeface="Amnesty Trade Gothic 1"/>
                <a:sym typeface="Amnesty Trade Gothic 1"/>
              </a:rPr>
              <a:t>Amnesty International Slovenije</a:t>
            </a:r>
          </a:p>
          <a:p>
            <a:pPr algn="ctr">
              <a:lnSpc>
                <a:spcPts val="3677"/>
              </a:lnSpc>
            </a:pPr>
            <a:r>
              <a:rPr lang="en-US" sz="2626">
                <a:solidFill>
                  <a:srgbClr val="000000"/>
                </a:solidFill>
                <a:latin typeface="Amnesty Trade Gothic 1"/>
                <a:ea typeface="Amnesty Trade Gothic 1"/>
                <a:cs typeface="Amnesty Trade Gothic 1"/>
                <a:sym typeface="Amnesty Trade Gothic 1"/>
              </a:rPr>
              <a:t>Dunajska cesta 5</a:t>
            </a:r>
          </a:p>
          <a:p>
            <a:pPr algn="ctr">
              <a:lnSpc>
                <a:spcPts val="3677"/>
              </a:lnSpc>
              <a:spcBef>
                <a:spcPct val="0"/>
              </a:spcBef>
            </a:pPr>
            <a:r>
              <a:rPr lang="en-US" sz="2626">
                <a:solidFill>
                  <a:srgbClr val="000000"/>
                </a:solidFill>
                <a:latin typeface="Amnesty Trade Gothic 1"/>
                <a:ea typeface="Amnesty Trade Gothic 1"/>
                <a:cs typeface="Amnesty Trade Gothic 1"/>
                <a:sym typeface="Amnesty Trade Gothic 1"/>
              </a:rPr>
              <a:t>1000 Ljubljana</a:t>
            </a:r>
          </a:p>
        </p:txBody>
      </p:sp>
      <p:sp>
        <p:nvSpPr>
          <p:cNvPr name="TextBox 8" id="8"/>
          <p:cNvSpPr txBox="true"/>
          <p:nvPr/>
        </p:nvSpPr>
        <p:spPr>
          <a:xfrm rot="0">
            <a:off x="107387" y="2388846"/>
            <a:ext cx="9246606" cy="2123259"/>
          </a:xfrm>
          <a:prstGeom prst="rect">
            <a:avLst/>
          </a:prstGeom>
        </p:spPr>
        <p:txBody>
          <a:bodyPr anchor="t" rtlCol="false" tIns="0" lIns="0" bIns="0" rIns="0">
            <a:spAutoFit/>
          </a:bodyPr>
          <a:lstStyle/>
          <a:p>
            <a:pPr algn="l">
              <a:lnSpc>
                <a:spcPts val="4233"/>
              </a:lnSpc>
              <a:spcBef>
                <a:spcPct val="0"/>
              </a:spcBef>
            </a:pPr>
            <a:r>
              <a:rPr lang="en-US" sz="3023">
                <a:solidFill>
                  <a:srgbClr val="000000"/>
                </a:solidFill>
                <a:latin typeface="Amnesty Trade Gothic 1"/>
                <a:ea typeface="Amnesty Trade Gothic 1"/>
                <a:cs typeface="Amnesty Trade Gothic 1"/>
                <a:sym typeface="Amnesty Trade Gothic 1"/>
              </a:rPr>
              <a:t>Prosimo, </a:t>
            </a:r>
            <a:r>
              <a:rPr lang="en-US" b="true" sz="3023">
                <a:solidFill>
                  <a:srgbClr val="000000"/>
                </a:solidFill>
                <a:latin typeface="Amnesty Trade Gothic 1 Bold"/>
                <a:ea typeface="Amnesty Trade Gothic 1 Bold"/>
                <a:cs typeface="Amnesty Trade Gothic 1 Bold"/>
                <a:sym typeface="Amnesty Trade Gothic 1 Bold"/>
              </a:rPr>
              <a:t>pišite v ruščini,</a:t>
            </a:r>
            <a:r>
              <a:rPr lang="en-US" sz="3023">
                <a:solidFill>
                  <a:srgbClr val="000000"/>
                </a:solidFill>
                <a:latin typeface="Amnesty Trade Gothic 1"/>
                <a:ea typeface="Amnesty Trade Gothic 1"/>
                <a:cs typeface="Amnesty Trade Gothic 1"/>
                <a:sym typeface="Amnesty Trade Gothic 1"/>
              </a:rPr>
              <a:t> sicer je vaša sporočila morda ne bodo dosegla. Rada ima gozdove in naravo, še posebej podobe Sibirije, zato bi bila vesela tudi razglednic iz Slovenije. </a:t>
            </a:r>
          </a:p>
        </p:txBody>
      </p:sp>
      <p:sp>
        <p:nvSpPr>
          <p:cNvPr name="TextBox 9" id="9"/>
          <p:cNvSpPr txBox="true"/>
          <p:nvPr/>
        </p:nvSpPr>
        <p:spPr>
          <a:xfrm rot="0">
            <a:off x="12593155" y="6729142"/>
            <a:ext cx="5228406" cy="2255061"/>
          </a:xfrm>
          <a:prstGeom prst="rect">
            <a:avLst/>
          </a:prstGeom>
        </p:spPr>
        <p:txBody>
          <a:bodyPr anchor="t" rtlCol="false" tIns="0" lIns="0" bIns="0" rIns="0">
            <a:spAutoFit/>
          </a:bodyPr>
          <a:lstStyle/>
          <a:p>
            <a:pPr algn="ctr">
              <a:lnSpc>
                <a:spcPts val="3576"/>
              </a:lnSpc>
            </a:pPr>
            <a:r>
              <a:rPr lang="en-US" sz="2554" b="true">
                <a:solidFill>
                  <a:srgbClr val="000000"/>
                </a:solidFill>
                <a:latin typeface="Amnesty Trade Gothic 1 Bold"/>
                <a:ea typeface="Amnesty Trade Gothic 1 Bold"/>
                <a:cs typeface="Amnesty Trade Gothic 1 Bold"/>
                <a:sym typeface="Amnesty Trade Gothic 1 Bold"/>
              </a:rPr>
              <a:t>KLJUČNIKI: </a:t>
            </a:r>
          </a:p>
          <a:p>
            <a:pPr algn="l">
              <a:lnSpc>
                <a:spcPts val="3576"/>
              </a:lnSpc>
              <a:spcBef>
                <a:spcPct val="0"/>
              </a:spcBef>
            </a:pPr>
            <a:r>
              <a:rPr lang="en-US" sz="2554">
                <a:solidFill>
                  <a:srgbClr val="000000"/>
                </a:solidFill>
                <a:latin typeface="Amnesty Trade Gothic 1"/>
                <a:ea typeface="Amnesty Trade Gothic 1"/>
                <a:cs typeface="Amnesty Trade Gothic 1"/>
                <a:sym typeface="Amnesty Trade Gothic 1"/>
              </a:rPr>
              <a:t>#FreeDariaEgereva, #ProtectIndigenousRights, #W4R26, #Pisemzapravice in označite @amnesty.slovenije.</a:t>
            </a:r>
          </a:p>
        </p:txBody>
      </p:sp>
      <p:sp>
        <p:nvSpPr>
          <p:cNvPr name="TextBox 10" id="10"/>
          <p:cNvSpPr txBox="true"/>
          <p:nvPr/>
        </p:nvSpPr>
        <p:spPr>
          <a:xfrm rot="0">
            <a:off x="9650404" y="2533448"/>
            <a:ext cx="8672947" cy="950365"/>
          </a:xfrm>
          <a:prstGeom prst="rect">
            <a:avLst/>
          </a:prstGeom>
        </p:spPr>
        <p:txBody>
          <a:bodyPr anchor="t" rtlCol="false" tIns="0" lIns="0" bIns="0" rIns="0">
            <a:spAutoFit/>
          </a:bodyPr>
          <a:lstStyle/>
          <a:p>
            <a:pPr algn="ctr">
              <a:lnSpc>
                <a:spcPts val="3801"/>
              </a:lnSpc>
              <a:spcBef>
                <a:spcPct val="0"/>
              </a:spcBef>
            </a:pPr>
            <a:r>
              <a:rPr lang="en-US" sz="2715">
                <a:solidFill>
                  <a:srgbClr val="000000"/>
                </a:solidFill>
                <a:latin typeface="Amnesty Trade Gothic 1"/>
                <a:ea typeface="Amnesty Trade Gothic 1"/>
                <a:cs typeface="Amnesty Trade Gothic 1"/>
                <a:sym typeface="Amnesty Trade Gothic 1"/>
              </a:rPr>
              <a:t>Svoje izdelke pošljite Amnesty International Slovenije, lahko pa tudi jih objavite na družbenih omrežjih</a:t>
            </a:r>
          </a:p>
        </p:txBody>
      </p:sp>
      <p:sp>
        <p:nvSpPr>
          <p:cNvPr name="TextBox 11" id="11"/>
          <p:cNvSpPr txBox="true"/>
          <p:nvPr/>
        </p:nvSpPr>
        <p:spPr>
          <a:xfrm rot="0">
            <a:off x="107387" y="5135322"/>
            <a:ext cx="9246606" cy="2518020"/>
          </a:xfrm>
          <a:prstGeom prst="rect">
            <a:avLst/>
          </a:prstGeom>
        </p:spPr>
        <p:txBody>
          <a:bodyPr anchor="t" rtlCol="false" tIns="0" lIns="0" bIns="0" rIns="0">
            <a:spAutoFit/>
          </a:bodyPr>
          <a:lstStyle/>
          <a:p>
            <a:pPr algn="ctr">
              <a:lnSpc>
                <a:spcPts val="4011"/>
              </a:lnSpc>
            </a:pPr>
            <a:r>
              <a:rPr lang="en-US" sz="2865" b="true">
                <a:solidFill>
                  <a:srgbClr val="000000"/>
                </a:solidFill>
                <a:latin typeface="Amnesty Trade Gothic 1 Bold"/>
                <a:ea typeface="Amnesty Trade Gothic 1 Bold"/>
                <a:cs typeface="Amnesty Trade Gothic 1 Bold"/>
                <a:sym typeface="Amnesty Trade Gothic 1 Bold"/>
              </a:rPr>
              <a:t>Predlagano sporočilo: </a:t>
            </a:r>
          </a:p>
          <a:p>
            <a:pPr algn="l">
              <a:lnSpc>
                <a:spcPts val="4011"/>
              </a:lnSpc>
              <a:spcBef>
                <a:spcPct val="0"/>
              </a:spcBef>
            </a:pPr>
            <a:r>
              <a:rPr lang="en-US" sz="2865">
                <a:solidFill>
                  <a:srgbClr val="000000"/>
                </a:solidFill>
                <a:latin typeface="Amnesty Trade Gothic 1"/>
                <a:ea typeface="Amnesty Trade Gothic 1"/>
                <a:cs typeface="Amnesty Trade Gothic 1"/>
                <a:sym typeface="Amnesty Trade Gothic 1"/>
              </a:rPr>
              <a:t>Дорогая Дарья, мы узнали вашу историю и очень вдохновились вашей работой. Леса, реки и вся наша природа должны быть защищены. С приветом и солидарностью </a:t>
            </a:r>
          </a:p>
        </p:txBody>
      </p:sp>
      <p:sp>
        <p:nvSpPr>
          <p:cNvPr name="TextBox 12" id="12"/>
          <p:cNvSpPr txBox="true"/>
          <p:nvPr/>
        </p:nvSpPr>
        <p:spPr>
          <a:xfrm rot="0">
            <a:off x="73172" y="8013293"/>
            <a:ext cx="9246606" cy="1245007"/>
          </a:xfrm>
          <a:prstGeom prst="rect">
            <a:avLst/>
          </a:prstGeom>
        </p:spPr>
        <p:txBody>
          <a:bodyPr anchor="t" rtlCol="false" tIns="0" lIns="0" bIns="0" rIns="0">
            <a:spAutoFit/>
          </a:bodyPr>
          <a:lstStyle/>
          <a:p>
            <a:pPr algn="ctr">
              <a:lnSpc>
                <a:spcPts val="3311"/>
              </a:lnSpc>
              <a:spcBef>
                <a:spcPct val="0"/>
              </a:spcBef>
            </a:pPr>
            <a:r>
              <a:rPr lang="en-US" sz="2365">
                <a:solidFill>
                  <a:srgbClr val="000000"/>
                </a:solidFill>
                <a:latin typeface="Amnesty Trade Gothic 1"/>
                <a:ea typeface="Amnesty Trade Gothic 1"/>
                <a:cs typeface="Amnesty Trade Gothic 1"/>
                <a:sym typeface="Amnesty Trade Gothic 1"/>
              </a:rPr>
              <a:t>Draga Daria. Izvedeli smo za vašo zgodbo in vaše delo nas je globoko navdihnilo. Gozdove, reke in vso našo naravo je treba zaščititi. Lep pozdrav in solidarnost. </a:t>
            </a:r>
          </a:p>
        </p:txBody>
      </p:sp>
      <p:sp>
        <p:nvSpPr>
          <p:cNvPr name="Freeform 13" id="13"/>
          <p:cNvSpPr/>
          <p:nvPr/>
        </p:nvSpPr>
        <p:spPr>
          <a:xfrm flipH="false" flipV="false" rot="0">
            <a:off x="10167584" y="5088393"/>
            <a:ext cx="2425571" cy="1697900"/>
          </a:xfrm>
          <a:custGeom>
            <a:avLst/>
            <a:gdLst/>
            <a:ahLst/>
            <a:cxnLst/>
            <a:rect r="r" b="b" t="t" l="l"/>
            <a:pathLst>
              <a:path h="1697900" w="2425571">
                <a:moveTo>
                  <a:pt x="0" y="0"/>
                </a:moveTo>
                <a:lnTo>
                  <a:pt x="2425571" y="0"/>
                </a:lnTo>
                <a:lnTo>
                  <a:pt x="2425571" y="1697899"/>
                </a:lnTo>
                <a:lnTo>
                  <a:pt x="0" y="1697899"/>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6341" r="0" b="-41435"/>
            </a:stretch>
          </a:blipFill>
        </p:spPr>
      </p:sp>
      <p:grpSp>
        <p:nvGrpSpPr>
          <p:cNvPr name="Group 3" id="3"/>
          <p:cNvGrpSpPr/>
          <p:nvPr/>
        </p:nvGrpSpPr>
        <p:grpSpPr>
          <a:xfrm rot="0">
            <a:off x="3559213" y="7595370"/>
            <a:ext cx="11561841" cy="2036826"/>
            <a:chOff x="0" y="0"/>
            <a:chExt cx="2378980" cy="419100"/>
          </a:xfrm>
        </p:grpSpPr>
        <p:sp>
          <p:nvSpPr>
            <p:cNvPr name="Freeform 4" id="4"/>
            <p:cNvSpPr/>
            <p:nvPr/>
          </p:nvSpPr>
          <p:spPr>
            <a:xfrm flipH="false" flipV="false" rot="0">
              <a:off x="0" y="0"/>
              <a:ext cx="2378980" cy="419100"/>
            </a:xfrm>
            <a:custGeom>
              <a:avLst/>
              <a:gdLst/>
              <a:ahLst/>
              <a:cxnLst/>
              <a:rect r="r" b="b" t="t" l="l"/>
              <a:pathLst>
                <a:path h="419100" w="2378980">
                  <a:moveTo>
                    <a:pt x="13078" y="0"/>
                  </a:moveTo>
                  <a:lnTo>
                    <a:pt x="2365901" y="0"/>
                  </a:lnTo>
                  <a:cubicBezTo>
                    <a:pt x="2369370" y="0"/>
                    <a:pt x="2372696" y="1378"/>
                    <a:pt x="2375149" y="3831"/>
                  </a:cubicBezTo>
                  <a:cubicBezTo>
                    <a:pt x="2377602" y="6283"/>
                    <a:pt x="2378980" y="9610"/>
                    <a:pt x="2378980" y="13078"/>
                  </a:cubicBezTo>
                  <a:lnTo>
                    <a:pt x="2378980" y="406022"/>
                  </a:lnTo>
                  <a:cubicBezTo>
                    <a:pt x="2378980" y="413245"/>
                    <a:pt x="2373124" y="419100"/>
                    <a:pt x="2365901" y="419100"/>
                  </a:cubicBezTo>
                  <a:lnTo>
                    <a:pt x="13078" y="419100"/>
                  </a:lnTo>
                  <a:cubicBezTo>
                    <a:pt x="5855" y="419100"/>
                    <a:pt x="0" y="413245"/>
                    <a:pt x="0" y="406022"/>
                  </a:cubicBezTo>
                  <a:lnTo>
                    <a:pt x="0" y="13078"/>
                  </a:lnTo>
                  <a:cubicBezTo>
                    <a:pt x="0" y="5855"/>
                    <a:pt x="5855" y="0"/>
                    <a:pt x="13078" y="0"/>
                  </a:cubicBezTo>
                  <a:close/>
                </a:path>
              </a:pathLst>
            </a:custGeom>
            <a:solidFill>
              <a:srgbClr val="000000"/>
            </a:solidFill>
          </p:spPr>
        </p:sp>
        <p:sp>
          <p:nvSpPr>
            <p:cNvPr name="TextBox 5" id="5"/>
            <p:cNvSpPr txBox="true"/>
            <p:nvPr/>
          </p:nvSpPr>
          <p:spPr>
            <a:xfrm>
              <a:off x="0" y="-47625"/>
              <a:ext cx="2378980" cy="466725"/>
            </a:xfrm>
            <a:prstGeom prst="rect">
              <a:avLst/>
            </a:prstGeom>
          </p:spPr>
          <p:txBody>
            <a:bodyPr anchor="ctr" rtlCol="false" tIns="50800" lIns="50800" bIns="50800" rIns="50800"/>
            <a:lstStyle/>
            <a:p>
              <a:pPr algn="ctr">
                <a:lnSpc>
                  <a:spcPts val="3677"/>
                </a:lnSpc>
              </a:pPr>
            </a:p>
          </p:txBody>
        </p:sp>
      </p:grpSp>
      <p:sp>
        <p:nvSpPr>
          <p:cNvPr name="TextBox 6" id="6"/>
          <p:cNvSpPr txBox="true"/>
          <p:nvPr/>
        </p:nvSpPr>
        <p:spPr>
          <a:xfrm rot="0">
            <a:off x="-478557" y="498528"/>
            <a:ext cx="18766557" cy="1052379"/>
          </a:xfrm>
          <a:prstGeom prst="rect">
            <a:avLst/>
          </a:prstGeom>
        </p:spPr>
        <p:txBody>
          <a:bodyPr anchor="t" rtlCol="false" tIns="0" lIns="0" bIns="0" rIns="0">
            <a:spAutoFit/>
          </a:bodyPr>
          <a:lstStyle/>
          <a:p>
            <a:pPr algn="ctr">
              <a:lnSpc>
                <a:spcPts val="8669"/>
              </a:lnSpc>
              <a:spcBef>
                <a:spcPct val="0"/>
              </a:spcBef>
            </a:pPr>
            <a:r>
              <a:rPr lang="en-US" b="true" sz="6192">
                <a:solidFill>
                  <a:srgbClr val="000000"/>
                </a:solidFill>
                <a:latin typeface="Amnesty Trade Gothic 1 Bold"/>
                <a:ea typeface="Amnesty Trade Gothic 1 Bold"/>
                <a:cs typeface="Amnesty Trade Gothic 1 Bold"/>
                <a:sym typeface="Amnesty Trade Gothic 1 Bold"/>
              </a:rPr>
              <a:t>NAGRADE ZA NAJBOLJŠI RAZRED ALI ŠOLO</a:t>
            </a:r>
          </a:p>
        </p:txBody>
      </p:sp>
      <p:sp>
        <p:nvSpPr>
          <p:cNvPr name="Freeform 7" id="7"/>
          <p:cNvSpPr/>
          <p:nvPr/>
        </p:nvSpPr>
        <p:spPr>
          <a:xfrm flipH="false" flipV="false" rot="0">
            <a:off x="3743487" y="1372144"/>
            <a:ext cx="10322468" cy="1445146"/>
          </a:xfrm>
          <a:custGeom>
            <a:avLst/>
            <a:gdLst/>
            <a:ahLst/>
            <a:cxnLst/>
            <a:rect r="r" b="b" t="t" l="l"/>
            <a:pathLst>
              <a:path h="1445146" w="10322468">
                <a:moveTo>
                  <a:pt x="0" y="0"/>
                </a:moveTo>
                <a:lnTo>
                  <a:pt x="10322469" y="0"/>
                </a:lnTo>
                <a:lnTo>
                  <a:pt x="10322469" y="1445146"/>
                </a:lnTo>
                <a:lnTo>
                  <a:pt x="0" y="144514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0">
            <a:off x="299709" y="4103282"/>
            <a:ext cx="2777490" cy="4114800"/>
          </a:xfrm>
          <a:custGeom>
            <a:avLst/>
            <a:gdLst/>
            <a:ahLst/>
            <a:cxnLst/>
            <a:rect r="r" b="b" t="t" l="l"/>
            <a:pathLst>
              <a:path h="4114800" w="2777490">
                <a:moveTo>
                  <a:pt x="0" y="0"/>
                </a:moveTo>
                <a:lnTo>
                  <a:pt x="2777490" y="0"/>
                </a:lnTo>
                <a:lnTo>
                  <a:pt x="2777490"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15946849" y="7463026"/>
            <a:ext cx="1982646" cy="2684532"/>
          </a:xfrm>
          <a:custGeom>
            <a:avLst/>
            <a:gdLst/>
            <a:ahLst/>
            <a:cxnLst/>
            <a:rect r="r" b="b" t="t" l="l"/>
            <a:pathLst>
              <a:path h="2684532" w="1982646">
                <a:moveTo>
                  <a:pt x="0" y="0"/>
                </a:moveTo>
                <a:lnTo>
                  <a:pt x="1982646" y="0"/>
                </a:lnTo>
                <a:lnTo>
                  <a:pt x="1982646" y="2684532"/>
                </a:lnTo>
                <a:lnTo>
                  <a:pt x="0" y="2684532"/>
                </a:lnTo>
                <a:lnTo>
                  <a:pt x="0" y="0"/>
                </a:lnTo>
                <a:close/>
              </a:path>
            </a:pathLst>
          </a:custGeom>
          <a:blipFill>
            <a:blip r:embed="rId7"/>
            <a:stretch>
              <a:fillRect l="0" t="0" r="0" b="0"/>
            </a:stretch>
          </a:blipFill>
        </p:spPr>
      </p:sp>
      <p:grpSp>
        <p:nvGrpSpPr>
          <p:cNvPr name="Group 10" id="10"/>
          <p:cNvGrpSpPr/>
          <p:nvPr/>
        </p:nvGrpSpPr>
        <p:grpSpPr>
          <a:xfrm rot="-1264739">
            <a:off x="258002" y="2321405"/>
            <a:ext cx="2205990" cy="1162863"/>
            <a:chOff x="0" y="0"/>
            <a:chExt cx="581001" cy="306269"/>
          </a:xfrm>
        </p:grpSpPr>
        <p:sp>
          <p:nvSpPr>
            <p:cNvPr name="Freeform 11" id="11"/>
            <p:cNvSpPr/>
            <p:nvPr/>
          </p:nvSpPr>
          <p:spPr>
            <a:xfrm flipH="false" flipV="false" rot="0">
              <a:off x="0" y="0"/>
              <a:ext cx="581001" cy="306269"/>
            </a:xfrm>
            <a:custGeom>
              <a:avLst/>
              <a:gdLst/>
              <a:ahLst/>
              <a:cxnLst/>
              <a:rect r="r" b="b" t="t" l="l"/>
              <a:pathLst>
                <a:path h="306269" w="581001">
                  <a:moveTo>
                    <a:pt x="0" y="0"/>
                  </a:moveTo>
                  <a:lnTo>
                    <a:pt x="581001" y="0"/>
                  </a:lnTo>
                  <a:lnTo>
                    <a:pt x="581001" y="306269"/>
                  </a:lnTo>
                  <a:lnTo>
                    <a:pt x="0" y="306269"/>
                  </a:lnTo>
                  <a:close/>
                </a:path>
              </a:pathLst>
            </a:custGeom>
            <a:solidFill>
              <a:srgbClr val="FFFF00"/>
            </a:solidFill>
          </p:spPr>
        </p:sp>
        <p:sp>
          <p:nvSpPr>
            <p:cNvPr name="TextBox 12" id="12"/>
            <p:cNvSpPr txBox="true"/>
            <p:nvPr/>
          </p:nvSpPr>
          <p:spPr>
            <a:xfrm>
              <a:off x="0" y="-47625"/>
              <a:ext cx="581001" cy="353894"/>
            </a:xfrm>
            <a:prstGeom prst="rect">
              <a:avLst/>
            </a:prstGeom>
          </p:spPr>
          <p:txBody>
            <a:bodyPr anchor="ctr" rtlCol="false" tIns="50800" lIns="50800" bIns="50800" rIns="50800"/>
            <a:lstStyle/>
            <a:p>
              <a:pPr algn="ctr">
                <a:lnSpc>
                  <a:spcPts val="3677"/>
                </a:lnSpc>
              </a:pPr>
            </a:p>
          </p:txBody>
        </p:sp>
      </p:grpSp>
      <p:sp>
        <p:nvSpPr>
          <p:cNvPr name="TextBox 13" id="13"/>
          <p:cNvSpPr txBox="true"/>
          <p:nvPr/>
        </p:nvSpPr>
        <p:spPr>
          <a:xfrm rot="0">
            <a:off x="2999366" y="7519170"/>
            <a:ext cx="12532370" cy="2116902"/>
          </a:xfrm>
          <a:prstGeom prst="rect">
            <a:avLst/>
          </a:prstGeom>
        </p:spPr>
        <p:txBody>
          <a:bodyPr anchor="t" rtlCol="false" tIns="0" lIns="0" bIns="0" rIns="0">
            <a:spAutoFit/>
          </a:bodyPr>
          <a:lstStyle/>
          <a:p>
            <a:pPr algn="ctr">
              <a:lnSpc>
                <a:spcPts val="5645"/>
              </a:lnSpc>
              <a:spcBef>
                <a:spcPct val="0"/>
              </a:spcBef>
            </a:pPr>
            <a:r>
              <a:rPr lang="en-US" sz="4032">
                <a:solidFill>
                  <a:srgbClr val="FFFFFF"/>
                </a:solidFill>
                <a:latin typeface="Amnesty Trade Gothic 1"/>
                <a:ea typeface="Amnesty Trade Gothic 1"/>
                <a:cs typeface="Amnesty Trade Gothic 1"/>
                <a:sym typeface="Amnesty Trade Gothic 1"/>
              </a:rPr>
              <a:t>Dogodek lahko organizirate v šolski knjižnici, na hodniku med odmori, v jedilnici, v sklopu drugega dogodka ali drugje. </a:t>
            </a:r>
            <a:r>
              <a:rPr lang="en-US" b="true" sz="4032">
                <a:solidFill>
                  <a:srgbClr val="FFFF00"/>
                </a:solidFill>
                <a:latin typeface="Amnesty Trade Gothic 1 Bold"/>
                <a:ea typeface="Amnesty Trade Gothic 1 Bold"/>
                <a:cs typeface="Amnesty Trade Gothic 1 Bold"/>
                <a:sym typeface="Amnesty Trade Gothic 1 Bold"/>
              </a:rPr>
              <a:t>Vsak podpis šteje!</a:t>
            </a:r>
          </a:p>
        </p:txBody>
      </p:sp>
      <p:sp>
        <p:nvSpPr>
          <p:cNvPr name="TextBox 14" id="14"/>
          <p:cNvSpPr txBox="true"/>
          <p:nvPr/>
        </p:nvSpPr>
        <p:spPr>
          <a:xfrm rot="0">
            <a:off x="3177710" y="3102696"/>
            <a:ext cx="12769139" cy="1402527"/>
          </a:xfrm>
          <a:prstGeom prst="rect">
            <a:avLst/>
          </a:prstGeom>
        </p:spPr>
        <p:txBody>
          <a:bodyPr anchor="t" rtlCol="false" tIns="0" lIns="0" bIns="0" rIns="0">
            <a:spAutoFit/>
          </a:bodyPr>
          <a:lstStyle/>
          <a:p>
            <a:pPr algn="l">
              <a:lnSpc>
                <a:spcPts val="5645"/>
              </a:lnSpc>
              <a:spcBef>
                <a:spcPct val="0"/>
              </a:spcBef>
            </a:pPr>
            <a:r>
              <a:rPr lang="en-US" sz="4032">
                <a:solidFill>
                  <a:srgbClr val="000000"/>
                </a:solidFill>
                <a:latin typeface="Amnesty Trade Gothic 1"/>
                <a:ea typeface="Amnesty Trade Gothic 1"/>
                <a:cs typeface="Amnesty Trade Gothic 1"/>
                <a:sym typeface="Amnesty Trade Gothic 1"/>
              </a:rPr>
              <a:t>Postanite </a:t>
            </a:r>
            <a:r>
              <a:rPr lang="en-US" b="true" sz="4032">
                <a:solidFill>
                  <a:srgbClr val="000000"/>
                </a:solidFill>
                <a:latin typeface="Amnesty Trade Gothic 1 Bold"/>
                <a:ea typeface="Amnesty Trade Gothic 1 Bold"/>
                <a:cs typeface="Amnesty Trade Gothic 1 Bold"/>
                <a:sym typeface="Amnesty Trade Gothic 1 Bold"/>
              </a:rPr>
              <a:t>naj razred akcije Pišem za pravice</a:t>
            </a:r>
            <a:r>
              <a:rPr lang="en-US" sz="4032">
                <a:solidFill>
                  <a:srgbClr val="000000"/>
                </a:solidFill>
                <a:latin typeface="Amnesty Trade Gothic 1"/>
                <a:ea typeface="Amnesty Trade Gothic 1"/>
                <a:cs typeface="Amnesty Trade Gothic 1"/>
                <a:sym typeface="Amnesty Trade Gothic 1"/>
              </a:rPr>
              <a:t> v letu 2026 - zberite </a:t>
            </a:r>
            <a:r>
              <a:rPr lang="en-US" b="true" sz="4032">
                <a:solidFill>
                  <a:srgbClr val="000000"/>
                </a:solidFill>
                <a:latin typeface="Amnesty Trade Gothic 1 Bold"/>
                <a:ea typeface="Amnesty Trade Gothic 1 Bold"/>
                <a:cs typeface="Amnesty Trade Gothic 1 Bold"/>
                <a:sym typeface="Amnesty Trade Gothic 1 Bold"/>
              </a:rPr>
              <a:t>100 solidarnostnih pisem ali apelov.</a:t>
            </a:r>
          </a:p>
        </p:txBody>
      </p:sp>
      <p:sp>
        <p:nvSpPr>
          <p:cNvPr name="TextBox 15" id="15"/>
          <p:cNvSpPr txBox="true"/>
          <p:nvPr/>
        </p:nvSpPr>
        <p:spPr>
          <a:xfrm rot="0">
            <a:off x="3177710" y="5152741"/>
            <a:ext cx="12431859" cy="1402527"/>
          </a:xfrm>
          <a:prstGeom prst="rect">
            <a:avLst/>
          </a:prstGeom>
        </p:spPr>
        <p:txBody>
          <a:bodyPr anchor="t" rtlCol="false" tIns="0" lIns="0" bIns="0" rIns="0">
            <a:spAutoFit/>
          </a:bodyPr>
          <a:lstStyle/>
          <a:p>
            <a:pPr algn="l">
              <a:lnSpc>
                <a:spcPts val="5645"/>
              </a:lnSpc>
              <a:spcBef>
                <a:spcPct val="0"/>
              </a:spcBef>
            </a:pPr>
            <a:r>
              <a:rPr lang="en-US" sz="4032">
                <a:solidFill>
                  <a:srgbClr val="000000"/>
                </a:solidFill>
                <a:latin typeface="Amnesty Trade Gothic 1"/>
                <a:ea typeface="Amnesty Trade Gothic 1"/>
                <a:cs typeface="Amnesty Trade Gothic 1"/>
                <a:sym typeface="Amnesty Trade Gothic 1"/>
              </a:rPr>
              <a:t>Postanite </a:t>
            </a:r>
            <a:r>
              <a:rPr lang="en-US" b="true" sz="4032">
                <a:solidFill>
                  <a:srgbClr val="000000"/>
                </a:solidFill>
                <a:latin typeface="Amnesty Trade Gothic 1 Bold"/>
                <a:ea typeface="Amnesty Trade Gothic 1 Bold"/>
                <a:cs typeface="Amnesty Trade Gothic 1 Bold"/>
                <a:sym typeface="Amnesty Trade Gothic 1 Bold"/>
              </a:rPr>
              <a:t>naj šola akcije Pišem za pravice</a:t>
            </a:r>
            <a:r>
              <a:rPr lang="en-US" sz="4032">
                <a:solidFill>
                  <a:srgbClr val="000000"/>
                </a:solidFill>
                <a:latin typeface="Amnesty Trade Gothic 1"/>
                <a:ea typeface="Amnesty Trade Gothic 1"/>
                <a:cs typeface="Amnesty Trade Gothic 1"/>
                <a:sym typeface="Amnesty Trade Gothic 1"/>
              </a:rPr>
              <a:t> v letu 2026 - zberite </a:t>
            </a:r>
            <a:r>
              <a:rPr lang="en-US" b="true" sz="4032">
                <a:solidFill>
                  <a:srgbClr val="000000"/>
                </a:solidFill>
                <a:latin typeface="Amnesty Trade Gothic 1 Bold"/>
                <a:ea typeface="Amnesty Trade Gothic 1 Bold"/>
                <a:cs typeface="Amnesty Trade Gothic 1 Bold"/>
                <a:sym typeface="Amnesty Trade Gothic 1 Bold"/>
              </a:rPr>
              <a:t>1000 solidarnostnih pisem ali apelov.</a:t>
            </a:r>
          </a:p>
        </p:txBody>
      </p:sp>
      <p:sp>
        <p:nvSpPr>
          <p:cNvPr name="TextBox 16" id="16"/>
          <p:cNvSpPr txBox="true"/>
          <p:nvPr/>
        </p:nvSpPr>
        <p:spPr>
          <a:xfrm rot="-1338183">
            <a:off x="312361" y="2462269"/>
            <a:ext cx="2122575" cy="791337"/>
          </a:xfrm>
          <a:prstGeom prst="rect">
            <a:avLst/>
          </a:prstGeom>
        </p:spPr>
        <p:txBody>
          <a:bodyPr anchor="t" rtlCol="false" tIns="0" lIns="0" bIns="0" rIns="0">
            <a:spAutoFit/>
          </a:bodyPr>
          <a:lstStyle/>
          <a:p>
            <a:pPr algn="ctr">
              <a:lnSpc>
                <a:spcPts val="3024"/>
              </a:lnSpc>
            </a:pPr>
            <a:r>
              <a:rPr lang="en-US" sz="3150">
                <a:solidFill>
                  <a:srgbClr val="000000"/>
                </a:solidFill>
                <a:latin typeface="Amnesty Trade Gothic 2"/>
                <a:ea typeface="Amnesty Trade Gothic 2"/>
                <a:cs typeface="Amnesty Trade Gothic 2"/>
                <a:sym typeface="Amnesty Trade Gothic 2"/>
              </a:rPr>
              <a:t>Mladi, aktivirajte se!</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57896"/>
            <a:ext cx="18689062" cy="10602792"/>
          </a:xfrm>
          <a:custGeom>
            <a:avLst/>
            <a:gdLst/>
            <a:ahLst/>
            <a:cxnLst/>
            <a:rect r="r" b="b" t="t" l="l"/>
            <a:pathLst>
              <a:path h="10602792" w="18689062">
                <a:moveTo>
                  <a:pt x="0" y="0"/>
                </a:moveTo>
                <a:lnTo>
                  <a:pt x="18689062" y="0"/>
                </a:lnTo>
                <a:lnTo>
                  <a:pt x="18689062" y="10602792"/>
                </a:lnTo>
                <a:lnTo>
                  <a:pt x="0" y="10602792"/>
                </a:lnTo>
                <a:lnTo>
                  <a:pt x="0" y="0"/>
                </a:lnTo>
                <a:close/>
              </a:path>
            </a:pathLst>
          </a:custGeom>
          <a:blipFill>
            <a:blip r:embed="rId2">
              <a:alphaModFix amt="55000"/>
            </a:blip>
            <a:stretch>
              <a:fillRect l="-39" t="0" r="-39" b="-5842"/>
            </a:stretch>
          </a:blipFill>
        </p:spPr>
      </p:sp>
      <p:grpSp>
        <p:nvGrpSpPr>
          <p:cNvPr name="Group 3" id="3"/>
          <p:cNvGrpSpPr/>
          <p:nvPr/>
        </p:nvGrpSpPr>
        <p:grpSpPr>
          <a:xfrm rot="0">
            <a:off x="308544" y="175767"/>
            <a:ext cx="16636566" cy="23459587"/>
            <a:chOff x="0" y="0"/>
            <a:chExt cx="22182088" cy="31279449"/>
          </a:xfrm>
        </p:grpSpPr>
        <p:sp>
          <p:nvSpPr>
            <p:cNvPr name="Freeform 4" id="4"/>
            <p:cNvSpPr/>
            <p:nvPr/>
          </p:nvSpPr>
          <p:spPr>
            <a:xfrm flipH="false" flipV="false" rot="0">
              <a:off x="0" y="9097360"/>
              <a:ext cx="22182088" cy="22182088"/>
            </a:xfrm>
            <a:custGeom>
              <a:avLst/>
              <a:gdLst/>
              <a:ahLst/>
              <a:cxnLst/>
              <a:rect r="r" b="b" t="t" l="l"/>
              <a:pathLst>
                <a:path h="22182088" w="22182088">
                  <a:moveTo>
                    <a:pt x="0" y="0"/>
                  </a:moveTo>
                  <a:lnTo>
                    <a:pt x="22182088" y="0"/>
                  </a:lnTo>
                  <a:lnTo>
                    <a:pt x="22182088" y="22182089"/>
                  </a:lnTo>
                  <a:lnTo>
                    <a:pt x="0" y="2218208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3271361" y="0"/>
              <a:ext cx="10980429" cy="2635303"/>
            </a:xfrm>
            <a:custGeom>
              <a:avLst/>
              <a:gdLst/>
              <a:ahLst/>
              <a:cxnLst/>
              <a:rect r="r" b="b" t="t" l="l"/>
              <a:pathLst>
                <a:path h="2635303" w="10980429">
                  <a:moveTo>
                    <a:pt x="0" y="0"/>
                  </a:moveTo>
                  <a:lnTo>
                    <a:pt x="10980429" y="0"/>
                  </a:lnTo>
                  <a:lnTo>
                    <a:pt x="10980429" y="2635303"/>
                  </a:lnTo>
                  <a:lnTo>
                    <a:pt x="0" y="263530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6887579" y="2803560"/>
              <a:ext cx="10980429" cy="2635303"/>
            </a:xfrm>
            <a:custGeom>
              <a:avLst/>
              <a:gdLst/>
              <a:ahLst/>
              <a:cxnLst/>
              <a:rect r="r" b="b" t="t" l="l"/>
              <a:pathLst>
                <a:path h="2635303" w="10980429">
                  <a:moveTo>
                    <a:pt x="0" y="0"/>
                  </a:moveTo>
                  <a:lnTo>
                    <a:pt x="10980430" y="0"/>
                  </a:lnTo>
                  <a:lnTo>
                    <a:pt x="10980430" y="2635303"/>
                  </a:lnTo>
                  <a:lnTo>
                    <a:pt x="0" y="263530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186146">
              <a:off x="4460256" y="5815606"/>
              <a:ext cx="7872180" cy="1889323"/>
            </a:xfrm>
            <a:custGeom>
              <a:avLst/>
              <a:gdLst/>
              <a:ahLst/>
              <a:cxnLst/>
              <a:rect r="r" b="b" t="t" l="l"/>
              <a:pathLst>
                <a:path h="1889323" w="7872180">
                  <a:moveTo>
                    <a:pt x="0" y="0"/>
                  </a:moveTo>
                  <a:lnTo>
                    <a:pt x="7872180" y="0"/>
                  </a:lnTo>
                  <a:lnTo>
                    <a:pt x="7872180" y="1889323"/>
                  </a:lnTo>
                  <a:lnTo>
                    <a:pt x="0" y="188932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8" id="8"/>
            <p:cNvSpPr/>
            <p:nvPr/>
          </p:nvSpPr>
          <p:spPr>
            <a:xfrm flipH="false" flipV="false" rot="0">
              <a:off x="8761576" y="10110464"/>
              <a:ext cx="4581537" cy="1940863"/>
            </a:xfrm>
            <a:custGeom>
              <a:avLst/>
              <a:gdLst/>
              <a:ahLst/>
              <a:cxnLst/>
              <a:rect r="r" b="b" t="t" l="l"/>
              <a:pathLst>
                <a:path h="1940863" w="4581537">
                  <a:moveTo>
                    <a:pt x="0" y="0"/>
                  </a:moveTo>
                  <a:lnTo>
                    <a:pt x="4581537" y="0"/>
                  </a:lnTo>
                  <a:lnTo>
                    <a:pt x="4581537" y="1940863"/>
                  </a:lnTo>
                  <a:lnTo>
                    <a:pt x="0" y="1940863"/>
                  </a:lnTo>
                  <a:lnTo>
                    <a:pt x="0" y="0"/>
                  </a:lnTo>
                  <a:close/>
                </a:path>
              </a:pathLst>
            </a:custGeom>
            <a:blipFill>
              <a:blip r:embed="rId9"/>
              <a:stretch>
                <a:fillRect l="0" t="0" r="0" b="0"/>
              </a:stretch>
            </a:blipFill>
          </p:spPr>
        </p:sp>
        <p:sp>
          <p:nvSpPr>
            <p:cNvPr name="TextBox 9" id="9"/>
            <p:cNvSpPr txBox="true"/>
            <p:nvPr/>
          </p:nvSpPr>
          <p:spPr>
            <a:xfrm rot="0">
              <a:off x="1395818" y="296232"/>
              <a:ext cx="14731515" cy="1880913"/>
            </a:xfrm>
            <a:prstGeom prst="rect">
              <a:avLst/>
            </a:prstGeom>
          </p:spPr>
          <p:txBody>
            <a:bodyPr anchor="t" rtlCol="false" tIns="0" lIns="0" bIns="0" rIns="0">
              <a:spAutoFit/>
            </a:bodyPr>
            <a:lstStyle/>
            <a:p>
              <a:pPr algn="ctr">
                <a:lnSpc>
                  <a:spcPts val="11889"/>
                </a:lnSpc>
                <a:spcBef>
                  <a:spcPct val="0"/>
                </a:spcBef>
              </a:pPr>
              <a:r>
                <a:rPr lang="en-US" b="true" sz="8492">
                  <a:solidFill>
                    <a:srgbClr val="FFFFFF"/>
                  </a:solidFill>
                  <a:latin typeface="Amnesty Trade Gothic 1 Bold"/>
                  <a:ea typeface="Amnesty Trade Gothic 1 Bold"/>
                  <a:cs typeface="Amnesty Trade Gothic 1 Bold"/>
                  <a:sym typeface="Amnesty Trade Gothic 1 Bold"/>
                </a:rPr>
                <a:t>PIŠEM ZA </a:t>
              </a:r>
            </a:p>
          </p:txBody>
        </p:sp>
        <p:sp>
          <p:nvSpPr>
            <p:cNvPr name="TextBox 10" id="10"/>
            <p:cNvSpPr txBox="true"/>
            <p:nvPr/>
          </p:nvSpPr>
          <p:spPr>
            <a:xfrm rot="0">
              <a:off x="5012037" y="3098214"/>
              <a:ext cx="14731515" cy="1880913"/>
            </a:xfrm>
            <a:prstGeom prst="rect">
              <a:avLst/>
            </a:prstGeom>
          </p:spPr>
          <p:txBody>
            <a:bodyPr anchor="t" rtlCol="false" tIns="0" lIns="0" bIns="0" rIns="0">
              <a:spAutoFit/>
            </a:bodyPr>
            <a:lstStyle/>
            <a:p>
              <a:pPr algn="ctr">
                <a:lnSpc>
                  <a:spcPts val="11889"/>
                </a:lnSpc>
                <a:spcBef>
                  <a:spcPct val="0"/>
                </a:spcBef>
              </a:pPr>
              <a:r>
                <a:rPr lang="en-US" b="true" sz="8492">
                  <a:solidFill>
                    <a:srgbClr val="FFFFFF"/>
                  </a:solidFill>
                  <a:latin typeface="Amnesty Trade Gothic 1 Bold"/>
                  <a:ea typeface="Amnesty Trade Gothic 1 Bold"/>
                  <a:cs typeface="Amnesty Trade Gothic 1 Bold"/>
                  <a:sym typeface="Amnesty Trade Gothic 1 Bold"/>
                </a:rPr>
                <a:t>PRAVICE</a:t>
              </a:r>
            </a:p>
          </p:txBody>
        </p:sp>
        <p:sp>
          <p:nvSpPr>
            <p:cNvPr name="TextBox 11" id="11"/>
            <p:cNvSpPr txBox="true"/>
            <p:nvPr/>
          </p:nvSpPr>
          <p:spPr>
            <a:xfrm rot="-60846">
              <a:off x="1029156" y="5738861"/>
              <a:ext cx="14731515" cy="1880913"/>
            </a:xfrm>
            <a:prstGeom prst="rect">
              <a:avLst/>
            </a:prstGeom>
          </p:spPr>
          <p:txBody>
            <a:bodyPr anchor="t" rtlCol="false" tIns="0" lIns="0" bIns="0" rIns="0">
              <a:spAutoFit/>
            </a:bodyPr>
            <a:lstStyle/>
            <a:p>
              <a:pPr algn="ctr">
                <a:lnSpc>
                  <a:spcPts val="11889"/>
                </a:lnSpc>
                <a:spcBef>
                  <a:spcPct val="0"/>
                </a:spcBef>
              </a:pPr>
              <a:r>
                <a:rPr lang="en-US" b="true" sz="8492">
                  <a:solidFill>
                    <a:srgbClr val="000000"/>
                  </a:solidFill>
                  <a:latin typeface="Amnesty Trade Gothic 1 Bold"/>
                  <a:ea typeface="Amnesty Trade Gothic 1 Bold"/>
                  <a:cs typeface="Amnesty Trade Gothic 1 Bold"/>
                  <a:sym typeface="Amnesty Trade Gothic 1 Bold"/>
                </a:rPr>
                <a:t>2026</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DAHTkZNJ0hQ</dc:identifier>
  <dcterms:modified xsi:type="dcterms:W3CDTF">2011-08-01T06:04:30Z</dcterms:modified>
  <cp:revision>1</cp:revision>
  <dc:title>Daria Egereva- slo predstavitev</dc:title>
</cp:coreProperties>
</file>